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556500" cy="10693400"/>
  <p:notesSz cx="10693400" cy="7556500"/>
  <p:defaultText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4955BDB-2729-A7AB-1ABF-DC378A1CECF7}">
  <a:tblStyle styleId="{04955BDB-2729-A7AB-1ABF-DC378A1CECF7}" styleName="No Style, No Grid">
    <a:wholeTbl>
      <a:tcTxStyle>
        <a:fontRef idx="minor">
          <a:srgbClr val="000000"/>
        </a:fontRef>
        <a:schemeClr val="tx1"/>
      </a:tcTxStyle>
      <a:tcStyle>
        <a:tcBdr>
          <a:left>
            <a:ln w="12700">
              <a:noFill/>
            </a:ln>
          </a:left>
          <a:right>
            <a:ln w="12700">
              <a:noFill/>
            </a:ln>
          </a:right>
          <a:top>
            <a:ln w="12700">
              <a:noFill/>
            </a:ln>
          </a:top>
          <a:bottom>
            <a:ln w="12700">
              <a:noFill/>
            </a:ln>
          </a:bottom>
          <a:insideH>
            <a:ln w="12700">
              <a:noFill/>
            </a:ln>
          </a:insideH>
          <a:insideV>
            <a:ln w="12700">
              <a:noFill/>
            </a:ln>
          </a:insideV>
        </a:tcBdr>
        <a:fill>
          <a:noFill/>
        </a:fill>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1482" y="-33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obj" preserve="1" userDrawn="1">
  <p:cSld name="Title Slide">
    <p:spTree>
      <p:nvGrpSpPr>
        <p:cNvPr id="1" name=""/>
        <p:cNvGrpSpPr/>
        <p:nvPr/>
      </p:nvGrpSpPr>
      <p:grpSpPr bwMode="auto">
        <a:xfrm>
          <a:off x="0" y="0"/>
          <a:ext cx="0" cy="0"/>
          <a:chOff x="0" y="0"/>
          <a:chExt cx="0" cy="0"/>
        </a:xfrm>
      </p:grpSpPr>
      <p:sp>
        <p:nvSpPr>
          <p:cNvPr id="4" name="Holder 2"/>
          <p:cNvSpPr>
            <a:spLocks noGrp="1"/>
          </p:cNvSpPr>
          <p:nvPr>
            <p:ph type="ctrTitle"/>
          </p:nvPr>
        </p:nvSpPr>
        <p:spPr bwMode="auto">
          <a:xfrm>
            <a:off x="567213" y="3314954"/>
            <a:ext cx="6428422" cy="2245614"/>
          </a:xfrm>
          <a:prstGeom prst="rect">
            <a:avLst/>
          </a:prstGeom>
        </p:spPr>
        <p:txBody>
          <a:bodyPr wrap="square" lIns="0" tIns="0" rIns="0" bIns="0">
            <a:spAutoFit/>
          </a:bodyPr>
          <a:lstStyle>
            <a:lvl1pPr>
              <a:defRPr/>
            </a:lvl1pPr>
          </a:lstStyle>
          <a:p>
            <a:pPr>
              <a:defRPr/>
            </a:pPr>
            <a:endParaRPr/>
          </a:p>
        </p:txBody>
      </p:sp>
      <p:sp>
        <p:nvSpPr>
          <p:cNvPr id="5" name="Holder 3"/>
          <p:cNvSpPr>
            <a:spLocks noGrp="1"/>
          </p:cNvSpPr>
          <p:nvPr>
            <p:ph type="subTitle" idx="4"/>
          </p:nvPr>
        </p:nvSpPr>
        <p:spPr bwMode="auto">
          <a:xfrm>
            <a:off x="1134427" y="5988303"/>
            <a:ext cx="5293995" cy="2673350"/>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8" name="Holder 6"/>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le and Content">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type="body" idx="1"/>
          </p:nvPr>
        </p:nvSpPr>
        <p:spPr bwMode="auto"/>
        <p:txBody>
          <a:bodyPr lIns="0" tIns="0" rIns="0" bIns="0"/>
          <a:lstStyle>
            <a:lvl1pPr>
              <a:defRPr/>
            </a:lvl1pPr>
          </a:lstStyle>
          <a:p>
            <a:pPr>
              <a:defRPr/>
            </a:pPr>
            <a:endParaRPr/>
          </a:p>
        </p:txBody>
      </p:sp>
      <p:sp>
        <p:nvSpPr>
          <p:cNvPr id="6" name="Holder 4"/>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8" name="Holder 6"/>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userDrawn="1">
  <p:cSld name="Two Content">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sz="half" idx="2"/>
          </p:nvPr>
        </p:nvSpPr>
        <p:spPr bwMode="auto">
          <a:xfrm>
            <a:off x="378142" y="2459482"/>
            <a:ext cx="3289839" cy="7057644"/>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sz="half" idx="3"/>
          </p:nvPr>
        </p:nvSpPr>
        <p:spPr bwMode="auto">
          <a:xfrm>
            <a:off x="3894867" y="2459482"/>
            <a:ext cx="3289839" cy="7057644"/>
          </a:xfrm>
          <a:prstGeom prst="rect">
            <a:avLst/>
          </a:prstGeom>
        </p:spPr>
        <p:txBody>
          <a:bodyPr wrap="square" lIns="0" tIns="0" rIns="0" bIns="0">
            <a:spAutoFit/>
          </a:bodyPr>
          <a:lstStyle>
            <a:lvl1pPr>
              <a:defRPr/>
            </a:lvl1pPr>
          </a:lstStyle>
          <a:p>
            <a:pPr>
              <a:defRPr/>
            </a:pPr>
            <a:endParaRPr/>
          </a:p>
        </p:txBody>
      </p:sp>
      <p:sp>
        <p:nvSpPr>
          <p:cNvPr id="7" name="Holder 5"/>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8" name="Holder 6"/>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9" name="Holder 7"/>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obj" preserve="1" userDrawn="1">
  <p:cSld name="Title Only">
    <p:spTree>
      <p:nvGrpSpPr>
        <p:cNvPr id="1" name=""/>
        <p:cNvGrpSpPr/>
        <p:nvPr/>
      </p:nvGrpSpPr>
      <p:grpSpPr bwMode="auto">
        <a:xfrm>
          <a:off x="0" y="0"/>
          <a:ext cx="0" cy="0"/>
          <a:chOff x="0" y="0"/>
          <a:chExt cx="0" cy="0"/>
        </a:xfrm>
      </p:grpSpPr>
      <p:sp>
        <p:nvSpPr>
          <p:cNvPr id="4" name="Holder 2"/>
          <p:cNvSpPr>
            <a:spLocks noGrp="1"/>
          </p:cNvSpPr>
          <p:nvPr>
            <p:ph type="title"/>
          </p:nvPr>
        </p:nvSpPr>
        <p:spPr bwMode="auto"/>
        <p:txBody>
          <a:bodyPr lIns="0" tIns="0" rIns="0" bIns="0"/>
          <a:lstStyle>
            <a:lvl1pPr>
              <a:defRPr/>
            </a:lvl1pPr>
          </a:lstStyle>
          <a:p>
            <a:pPr>
              <a:defRPr/>
            </a:pPr>
            <a:endParaRPr/>
          </a:p>
        </p:txBody>
      </p:sp>
      <p:sp>
        <p:nvSpPr>
          <p:cNvPr id="5" name="Holder 3"/>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6" name="Holder 4"/>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7" name="Holder 5"/>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obj" preserve="1" userDrawn="1">
  <p:cSld name="Blank">
    <p:spTree>
      <p:nvGrpSpPr>
        <p:cNvPr id="1" name=""/>
        <p:cNvGrpSpPr/>
        <p:nvPr/>
      </p:nvGrpSpPr>
      <p:grpSpPr bwMode="auto">
        <a:xfrm>
          <a:off x="0" y="0"/>
          <a:ext cx="0" cy="0"/>
          <a:chOff x="0" y="0"/>
          <a:chExt cx="0" cy="0"/>
        </a:xfrm>
      </p:grpSpPr>
      <p:sp>
        <p:nvSpPr>
          <p:cNvPr id="4" name="Holder 2"/>
          <p:cNvSpPr>
            <a:spLocks noGrp="1"/>
          </p:cNvSpPr>
          <p:nvPr>
            <p:ph type="ftr" sz="quarter" idx="5"/>
          </p:nvPr>
        </p:nvSpPr>
        <p:spPr bwMode="auto"/>
        <p:txBody>
          <a:bodyPr lIns="0" tIns="0" rIns="0" bIns="0"/>
          <a:lstStyle>
            <a:lvl1pPr algn="ctr">
              <a:defRPr>
                <a:solidFill>
                  <a:schemeClr val="tx1">
                    <a:tint val="75000"/>
                  </a:schemeClr>
                </a:solidFill>
              </a:defRPr>
            </a:lvl1pPr>
          </a:lstStyle>
          <a:p>
            <a:pPr>
              <a:defRPr/>
            </a:pPr>
            <a:endParaRPr/>
          </a:p>
        </p:txBody>
      </p:sp>
      <p:sp>
        <p:nvSpPr>
          <p:cNvPr id="5" name="Holder 3"/>
          <p:cNvSpPr>
            <a:spLocks noGrp="1"/>
          </p:cNvSpPr>
          <p:nvPr>
            <p:ph type="dt" sz="half" idx="6"/>
          </p:nvPr>
        </p:nvSpPr>
        <p:spPr bwMode="auto"/>
        <p:txBody>
          <a:bodyPr lIns="0" tIns="0" rIns="0" bIns="0"/>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6" name="Holder 4"/>
          <p:cNvSpPr>
            <a:spLocks noGrp="1"/>
          </p:cNvSpPr>
          <p:nvPr>
            <p:ph type="sldNum" sz="quarter" idx="7"/>
          </p:nvPr>
        </p:nvSpPr>
        <p:spPr bwMode="auto"/>
        <p:txBody>
          <a:bodyPr lIns="0" tIns="0" rIns="0" bIns="0"/>
          <a:lstStyle>
            <a:lvl1pPr algn="r">
              <a:defRPr>
                <a:solidFill>
                  <a:schemeClr val="tx1">
                    <a:tint val="75000"/>
                  </a:schemeClr>
                </a:solidFill>
              </a:defRPr>
            </a:lvl1pPr>
          </a:lstStyle>
          <a:p>
            <a:pPr>
              <a:defRPr/>
            </a:pPr>
            <a:fld id="{B6F15528-21DE-4FAA-801E-634DDDAF4B2B}" type="slidenum">
              <a:r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bwMode="auto">
        <a:xfrm>
          <a:off x="0" y="0"/>
          <a:ext cx="0" cy="0"/>
          <a:chOff x="0" y="0"/>
          <a:chExt cx="0" cy="0"/>
        </a:xfrm>
      </p:grpSpPr>
      <p:sp>
        <p:nvSpPr>
          <p:cNvPr id="4" name="Holder 2"/>
          <p:cNvSpPr>
            <a:spLocks noGrp="1"/>
          </p:cNvSpPr>
          <p:nvPr>
            <p:ph type="title"/>
          </p:nvPr>
        </p:nvSpPr>
        <p:spPr bwMode="auto">
          <a:xfrm>
            <a:off x="378142" y="427736"/>
            <a:ext cx="6806565" cy="1710944"/>
          </a:xfrm>
          <a:prstGeom prst="rect">
            <a:avLst/>
          </a:prstGeom>
        </p:spPr>
        <p:txBody>
          <a:bodyPr wrap="square" lIns="0" tIns="0" rIns="0" bIns="0">
            <a:spAutoFit/>
          </a:bodyPr>
          <a:lstStyle>
            <a:lvl1pPr>
              <a:defRPr/>
            </a:lvl1pPr>
          </a:lstStyle>
          <a:p>
            <a:pPr>
              <a:defRPr/>
            </a:pPr>
            <a:endParaRPr/>
          </a:p>
        </p:txBody>
      </p:sp>
      <p:sp>
        <p:nvSpPr>
          <p:cNvPr id="5" name="Holder 3"/>
          <p:cNvSpPr>
            <a:spLocks noGrp="1"/>
          </p:cNvSpPr>
          <p:nvPr>
            <p:ph type="body" idx="1"/>
          </p:nvPr>
        </p:nvSpPr>
        <p:spPr bwMode="auto">
          <a:xfrm>
            <a:off x="378142" y="2459482"/>
            <a:ext cx="6806565" cy="7057644"/>
          </a:xfrm>
          <a:prstGeom prst="rect">
            <a:avLst/>
          </a:prstGeom>
        </p:spPr>
        <p:txBody>
          <a:bodyPr wrap="square" lIns="0" tIns="0" rIns="0" bIns="0">
            <a:spAutoFit/>
          </a:bodyPr>
          <a:lstStyle>
            <a:lvl1pPr>
              <a:defRPr/>
            </a:lvl1pPr>
          </a:lstStyle>
          <a:p>
            <a:pPr>
              <a:defRPr/>
            </a:pPr>
            <a:endParaRPr/>
          </a:p>
        </p:txBody>
      </p:sp>
      <p:sp>
        <p:nvSpPr>
          <p:cNvPr id="6" name="Holder 4"/>
          <p:cNvSpPr>
            <a:spLocks noGrp="1"/>
          </p:cNvSpPr>
          <p:nvPr>
            <p:ph type="ftr" sz="quarter" idx="5"/>
          </p:nvPr>
        </p:nvSpPr>
        <p:spPr bwMode="auto">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pPr>
              <a:defRPr/>
            </a:pPr>
            <a:endParaRPr/>
          </a:p>
        </p:txBody>
      </p:sp>
      <p:sp>
        <p:nvSpPr>
          <p:cNvPr id="7" name="Holder 5"/>
          <p:cNvSpPr>
            <a:spLocks noGrp="1"/>
          </p:cNvSpPr>
          <p:nvPr>
            <p:ph type="dt" sz="half" idx="6"/>
          </p:nvPr>
        </p:nvSpPr>
        <p:spPr bwMode="auto">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pPr>
              <a:defRPr/>
            </a:pPr>
            <a:fld id="{1D8BD707-D9CF-40AE-B4C6-C98DA3205C09}" type="datetimeFigureOut">
              <a:rPr lang="en-US"/>
              <a:t>1/26/2023</a:t>
            </a:fld>
            <a:endParaRPr lang="en-US"/>
          </a:p>
        </p:txBody>
      </p:sp>
      <p:sp>
        <p:nvSpPr>
          <p:cNvPr id="8" name="Holder 6"/>
          <p:cNvSpPr>
            <a:spLocks noGrp="1"/>
          </p:cNvSpPr>
          <p:nvPr>
            <p:ph type="sldNum" sz="quarter" idx="7"/>
          </p:nvPr>
        </p:nvSpPr>
        <p:spPr bwMode="auto">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pPr>
              <a:defRPr/>
            </a:pPr>
            <a:fld id="{B6F15528-21DE-4FAA-801E-634DDDAF4B2B}" type="slidenum">
              <a:rP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bwMode="auto">
        <a:xfrm>
          <a:off x="0" y="0"/>
          <a:ext cx="0" cy="0"/>
          <a:chOff x="0" y="0"/>
          <a:chExt cx="0" cy="0"/>
        </a:xfrm>
      </p:grpSpPr>
      <p:grpSp>
        <p:nvGrpSpPr>
          <p:cNvPr id="4" name="object 2"/>
          <p:cNvGrpSpPr/>
          <p:nvPr/>
        </p:nvGrpSpPr>
        <p:grpSpPr bwMode="auto">
          <a:xfrm>
            <a:off x="158242" y="0"/>
            <a:ext cx="7409180" cy="959485"/>
            <a:chOff x="158242" y="0"/>
            <a:chExt cx="7409180" cy="959485"/>
          </a:xfrm>
        </p:grpSpPr>
        <p:sp>
          <p:nvSpPr>
            <p:cNvPr id="5" name="object 3"/>
            <p:cNvSpPr/>
            <p:nvPr/>
          </p:nvSpPr>
          <p:spPr bwMode="auto">
            <a:xfrm>
              <a:off x="164592" y="4570"/>
              <a:ext cx="7396480" cy="946785"/>
            </a:xfrm>
            <a:custGeom>
              <a:avLst/>
              <a:gdLst/>
              <a:ahLst/>
              <a:cxnLst/>
              <a:rect l="l" t="t" r="r" b="b"/>
              <a:pathLst>
                <a:path w="7396480" h="946785" extrusionOk="0">
                  <a:moveTo>
                    <a:pt x="7395972" y="0"/>
                  </a:moveTo>
                  <a:lnTo>
                    <a:pt x="0" y="0"/>
                  </a:lnTo>
                  <a:lnTo>
                    <a:pt x="74764" y="58144"/>
                  </a:lnTo>
                  <a:lnTo>
                    <a:pt x="186195" y="143509"/>
                  </a:lnTo>
                  <a:lnTo>
                    <a:pt x="246906" y="188821"/>
                  </a:lnTo>
                  <a:lnTo>
                    <a:pt x="310925" y="235455"/>
                  </a:lnTo>
                  <a:lnTo>
                    <a:pt x="344168" y="259165"/>
                  </a:lnTo>
                  <a:lnTo>
                    <a:pt x="378233" y="283085"/>
                  </a:lnTo>
                  <a:lnTo>
                    <a:pt x="413115" y="307173"/>
                  </a:lnTo>
                  <a:lnTo>
                    <a:pt x="448814" y="331388"/>
                  </a:lnTo>
                  <a:lnTo>
                    <a:pt x="485327" y="355691"/>
                  </a:lnTo>
                  <a:lnTo>
                    <a:pt x="522652" y="380040"/>
                  </a:lnTo>
                  <a:lnTo>
                    <a:pt x="560786" y="404395"/>
                  </a:lnTo>
                  <a:lnTo>
                    <a:pt x="599728" y="428716"/>
                  </a:lnTo>
                  <a:lnTo>
                    <a:pt x="639475" y="452963"/>
                  </a:lnTo>
                  <a:lnTo>
                    <a:pt x="680026" y="477093"/>
                  </a:lnTo>
                  <a:lnTo>
                    <a:pt x="721377" y="501068"/>
                  </a:lnTo>
                  <a:lnTo>
                    <a:pt x="763528" y="524847"/>
                  </a:lnTo>
                  <a:lnTo>
                    <a:pt x="806476" y="548388"/>
                  </a:lnTo>
                  <a:lnTo>
                    <a:pt x="850218" y="571652"/>
                  </a:lnTo>
                  <a:lnTo>
                    <a:pt x="894753" y="594598"/>
                  </a:lnTo>
                  <a:lnTo>
                    <a:pt x="940078" y="617186"/>
                  </a:lnTo>
                  <a:lnTo>
                    <a:pt x="986192" y="639375"/>
                  </a:lnTo>
                  <a:lnTo>
                    <a:pt x="1033091" y="661124"/>
                  </a:lnTo>
                  <a:lnTo>
                    <a:pt x="1080775" y="682393"/>
                  </a:lnTo>
                  <a:lnTo>
                    <a:pt x="1129241" y="703141"/>
                  </a:lnTo>
                  <a:lnTo>
                    <a:pt x="1178487" y="723329"/>
                  </a:lnTo>
                  <a:lnTo>
                    <a:pt x="1228510" y="742915"/>
                  </a:lnTo>
                  <a:lnTo>
                    <a:pt x="1279308" y="761858"/>
                  </a:lnTo>
                  <a:lnTo>
                    <a:pt x="1330880" y="780120"/>
                  </a:lnTo>
                  <a:lnTo>
                    <a:pt x="1383223" y="797658"/>
                  </a:lnTo>
                  <a:lnTo>
                    <a:pt x="1436335" y="814432"/>
                  </a:lnTo>
                  <a:lnTo>
                    <a:pt x="1490214" y="830402"/>
                  </a:lnTo>
                  <a:lnTo>
                    <a:pt x="1544858" y="845528"/>
                  </a:lnTo>
                  <a:lnTo>
                    <a:pt x="1600264" y="859768"/>
                  </a:lnTo>
                  <a:lnTo>
                    <a:pt x="1656431" y="873083"/>
                  </a:lnTo>
                  <a:lnTo>
                    <a:pt x="1713357" y="885432"/>
                  </a:lnTo>
                  <a:lnTo>
                    <a:pt x="1771038" y="896773"/>
                  </a:lnTo>
                  <a:lnTo>
                    <a:pt x="1829474" y="907068"/>
                  </a:lnTo>
                  <a:lnTo>
                    <a:pt x="1888661" y="916275"/>
                  </a:lnTo>
                  <a:lnTo>
                    <a:pt x="1948598" y="924353"/>
                  </a:lnTo>
                  <a:lnTo>
                    <a:pt x="2009283" y="931263"/>
                  </a:lnTo>
                  <a:lnTo>
                    <a:pt x="2070714" y="936963"/>
                  </a:lnTo>
                  <a:lnTo>
                    <a:pt x="2132887" y="941414"/>
                  </a:lnTo>
                  <a:lnTo>
                    <a:pt x="2195802" y="944574"/>
                  </a:lnTo>
                  <a:lnTo>
                    <a:pt x="2259457" y="946403"/>
                  </a:lnTo>
                  <a:lnTo>
                    <a:pt x="7395972" y="946403"/>
                  </a:lnTo>
                  <a:lnTo>
                    <a:pt x="7395972" y="0"/>
                  </a:lnTo>
                  <a:close/>
                </a:path>
              </a:pathLst>
            </a:custGeom>
            <a:solidFill>
              <a:srgbClr val="1E6679"/>
            </a:solidFill>
          </p:spPr>
          <p:txBody>
            <a:bodyPr wrap="square" lIns="0" tIns="0" rIns="0" bIns="0" rtlCol="0"/>
            <a:lstStyle/>
            <a:p>
              <a:pPr>
                <a:defRPr/>
              </a:pPr>
              <a:endParaRPr/>
            </a:p>
          </p:txBody>
        </p:sp>
        <p:sp>
          <p:nvSpPr>
            <p:cNvPr id="6" name="object 4"/>
            <p:cNvSpPr/>
            <p:nvPr/>
          </p:nvSpPr>
          <p:spPr bwMode="auto">
            <a:xfrm>
              <a:off x="164592" y="4570"/>
              <a:ext cx="7396480" cy="946785"/>
            </a:xfrm>
            <a:custGeom>
              <a:avLst/>
              <a:gdLst/>
              <a:ahLst/>
              <a:cxnLst/>
              <a:rect l="l" t="t" r="r" b="b"/>
              <a:pathLst>
                <a:path w="7396480" h="946785" extrusionOk="0">
                  <a:moveTo>
                    <a:pt x="7395972" y="946403"/>
                  </a:moveTo>
                  <a:lnTo>
                    <a:pt x="2259457" y="946403"/>
                  </a:lnTo>
                  <a:lnTo>
                    <a:pt x="2195802" y="944574"/>
                  </a:lnTo>
                  <a:lnTo>
                    <a:pt x="2132887" y="941414"/>
                  </a:lnTo>
                  <a:lnTo>
                    <a:pt x="2070714" y="936963"/>
                  </a:lnTo>
                  <a:lnTo>
                    <a:pt x="2009283" y="931263"/>
                  </a:lnTo>
                  <a:lnTo>
                    <a:pt x="1948598" y="924353"/>
                  </a:lnTo>
                  <a:lnTo>
                    <a:pt x="1888661" y="916275"/>
                  </a:lnTo>
                  <a:lnTo>
                    <a:pt x="1829474" y="907068"/>
                  </a:lnTo>
                  <a:lnTo>
                    <a:pt x="1771038" y="896773"/>
                  </a:lnTo>
                  <a:lnTo>
                    <a:pt x="1713357" y="885432"/>
                  </a:lnTo>
                  <a:lnTo>
                    <a:pt x="1656431" y="873083"/>
                  </a:lnTo>
                  <a:lnTo>
                    <a:pt x="1600264" y="859768"/>
                  </a:lnTo>
                  <a:lnTo>
                    <a:pt x="1544858" y="845528"/>
                  </a:lnTo>
                  <a:lnTo>
                    <a:pt x="1490214" y="830402"/>
                  </a:lnTo>
                  <a:lnTo>
                    <a:pt x="1436335" y="814432"/>
                  </a:lnTo>
                  <a:lnTo>
                    <a:pt x="1383223" y="797658"/>
                  </a:lnTo>
                  <a:lnTo>
                    <a:pt x="1330880" y="780120"/>
                  </a:lnTo>
                  <a:lnTo>
                    <a:pt x="1279308" y="761858"/>
                  </a:lnTo>
                  <a:lnTo>
                    <a:pt x="1228510" y="742915"/>
                  </a:lnTo>
                  <a:lnTo>
                    <a:pt x="1178487" y="723329"/>
                  </a:lnTo>
                  <a:lnTo>
                    <a:pt x="1129241" y="703141"/>
                  </a:lnTo>
                  <a:lnTo>
                    <a:pt x="1080775" y="682393"/>
                  </a:lnTo>
                  <a:lnTo>
                    <a:pt x="1033091" y="661124"/>
                  </a:lnTo>
                  <a:lnTo>
                    <a:pt x="986192" y="639375"/>
                  </a:lnTo>
                  <a:lnTo>
                    <a:pt x="940078" y="617186"/>
                  </a:lnTo>
                  <a:lnTo>
                    <a:pt x="894753" y="594598"/>
                  </a:lnTo>
                  <a:lnTo>
                    <a:pt x="850218" y="571652"/>
                  </a:lnTo>
                  <a:lnTo>
                    <a:pt x="806476" y="548388"/>
                  </a:lnTo>
                  <a:lnTo>
                    <a:pt x="763528" y="524847"/>
                  </a:lnTo>
                  <a:lnTo>
                    <a:pt x="721377" y="501068"/>
                  </a:lnTo>
                  <a:lnTo>
                    <a:pt x="680026" y="477093"/>
                  </a:lnTo>
                  <a:lnTo>
                    <a:pt x="639475" y="452963"/>
                  </a:lnTo>
                  <a:lnTo>
                    <a:pt x="599728" y="428716"/>
                  </a:lnTo>
                  <a:lnTo>
                    <a:pt x="560786" y="404395"/>
                  </a:lnTo>
                  <a:lnTo>
                    <a:pt x="522652" y="380040"/>
                  </a:lnTo>
                  <a:lnTo>
                    <a:pt x="485327" y="355691"/>
                  </a:lnTo>
                  <a:lnTo>
                    <a:pt x="448814" y="331388"/>
                  </a:lnTo>
                  <a:lnTo>
                    <a:pt x="413115" y="307173"/>
                  </a:lnTo>
                  <a:lnTo>
                    <a:pt x="378233" y="283085"/>
                  </a:lnTo>
                  <a:lnTo>
                    <a:pt x="344168" y="259165"/>
                  </a:lnTo>
                  <a:lnTo>
                    <a:pt x="310925" y="235455"/>
                  </a:lnTo>
                  <a:lnTo>
                    <a:pt x="278503" y="211993"/>
                  </a:lnTo>
                  <a:lnTo>
                    <a:pt x="246906" y="188821"/>
                  </a:lnTo>
                  <a:lnTo>
                    <a:pt x="216136" y="165980"/>
                  </a:lnTo>
                  <a:lnTo>
                    <a:pt x="157086" y="121450"/>
                  </a:lnTo>
                  <a:lnTo>
                    <a:pt x="101368" y="78727"/>
                  </a:lnTo>
                  <a:lnTo>
                    <a:pt x="49000" y="38135"/>
                  </a:lnTo>
                  <a:lnTo>
                    <a:pt x="0" y="0"/>
                  </a:lnTo>
                  <a:lnTo>
                    <a:pt x="7395972" y="0"/>
                  </a:lnTo>
                </a:path>
              </a:pathLst>
            </a:custGeom>
            <a:grpFill/>
            <a:ln w="12192">
              <a:solidFill>
                <a:srgbClr val="525252"/>
              </a:solidFill>
            </a:ln>
          </p:spPr>
          <p:txBody>
            <a:bodyPr wrap="square" lIns="0" tIns="0" rIns="0" bIns="0" rtlCol="0"/>
            <a:lstStyle/>
            <a:p>
              <a:pPr>
                <a:defRPr/>
              </a:pPr>
              <a:endParaRPr/>
            </a:p>
          </p:txBody>
        </p:sp>
      </p:grpSp>
      <p:sp>
        <p:nvSpPr>
          <p:cNvPr id="7" name="object 5"/>
          <p:cNvSpPr>
            <a:spLocks/>
          </p:cNvSpPr>
          <p:nvPr/>
        </p:nvSpPr>
        <p:spPr bwMode="auto">
          <a:xfrm>
            <a:off x="1481073" y="129031"/>
            <a:ext cx="4354935" cy="226095"/>
          </a:xfrm>
          <a:prstGeom prst="rect">
            <a:avLst/>
          </a:prstGeom>
        </p:spPr>
        <p:txBody>
          <a:bodyPr vert="horz" wrap="square" lIns="0" tIns="12700" rIns="0" bIns="0" rtlCol="0">
            <a:spAutoFit/>
          </a:bodyPr>
          <a:lstStyle/>
          <a:p>
            <a:pPr marL="12700">
              <a:lnSpc>
                <a:spcPct val="100000"/>
              </a:lnSpc>
              <a:spcBef>
                <a:spcPts val="100"/>
              </a:spcBef>
              <a:defRPr/>
            </a:pPr>
            <a:r>
              <a:rPr lang="fr-FR" sz="1400" b="1">
                <a:solidFill>
                  <a:srgbClr val="FFFFFF"/>
                </a:solidFill>
                <a:cs typeface="Calibri"/>
              </a:rPr>
              <a:t>MER11 - Lutte contre la pêche illégale d’amphihalins</a:t>
            </a:r>
            <a:endParaRPr sz="1400">
              <a:latin typeface="Calibri"/>
              <a:cs typeface="Calibri"/>
            </a:endParaRPr>
          </a:p>
        </p:txBody>
      </p:sp>
      <p:graphicFrame>
        <p:nvGraphicFramePr>
          <p:cNvPr id="8" name="object 6"/>
          <p:cNvGraphicFramePr>
            <a:graphicFrameLocks noGrp="1"/>
          </p:cNvGraphicFramePr>
          <p:nvPr/>
        </p:nvGraphicFramePr>
        <p:xfrm>
          <a:off x="0" y="1103376"/>
          <a:ext cx="7538718" cy="1112393"/>
        </p:xfrm>
        <a:graphic>
          <a:graphicData uri="http://schemas.openxmlformats.org/drawingml/2006/table">
            <a:tbl>
              <a:tblPr firstRow="1" bandRow="1">
                <a:tableStyleId>{04955BDB-2729-A7AB-1ABF-DC378A1CECF7}</a:tableStyleId>
              </a:tblPr>
              <a:tblGrid>
                <a:gridCol w="1169035">
                  <a:extLst>
                    <a:ext uri="{9D8B030D-6E8A-4147-A177-3AD203B41FA5}">
                      <a16:colId xmlns:a16="http://schemas.microsoft.com/office/drawing/2014/main" val="20000"/>
                    </a:ext>
                  </a:extLst>
                </a:gridCol>
                <a:gridCol w="4057015">
                  <a:extLst>
                    <a:ext uri="{9D8B030D-6E8A-4147-A177-3AD203B41FA5}">
                      <a16:colId xmlns:a16="http://schemas.microsoft.com/office/drawing/2014/main" val="20001"/>
                    </a:ext>
                  </a:extLst>
                </a:gridCol>
                <a:gridCol w="2312668">
                  <a:extLst>
                    <a:ext uri="{9D8B030D-6E8A-4147-A177-3AD203B41FA5}">
                      <a16:colId xmlns:a16="http://schemas.microsoft.com/office/drawing/2014/main" val="20002"/>
                    </a:ext>
                  </a:extLst>
                </a:gridCol>
              </a:tblGrid>
              <a:tr h="203881">
                <a:tc>
                  <a:txBody>
                    <a:bodyPr/>
                    <a:lstStyle/>
                    <a:p>
                      <a:pPr marL="62230" marR="259715">
                        <a:lnSpc>
                          <a:spcPct val="101699"/>
                        </a:lnSpc>
                        <a:spcBef>
                          <a:spcPts val="40"/>
                        </a:spcBef>
                        <a:defRPr/>
                      </a:pPr>
                      <a:r>
                        <a:rPr sz="900" b="1" spc="-5">
                          <a:latin typeface="Calibri"/>
                          <a:cs typeface="Calibri"/>
                        </a:rPr>
                        <a:t>Habitats</a:t>
                      </a:r>
                      <a:r>
                        <a:rPr sz="900" b="1" spc="-40">
                          <a:latin typeface="Calibri"/>
                          <a:cs typeface="Calibri"/>
                        </a:rPr>
                        <a:t> </a:t>
                      </a:r>
                      <a:r>
                        <a:rPr sz="900" b="1" spc="-5">
                          <a:latin typeface="Calibri"/>
                          <a:cs typeface="Calibri"/>
                        </a:rPr>
                        <a:t>d’intérêt </a:t>
                      </a:r>
                      <a:r>
                        <a:rPr sz="900" b="1" spc="-190">
                          <a:latin typeface="Calibri"/>
                          <a:cs typeface="Calibri"/>
                        </a:rPr>
                        <a:t> </a:t>
                      </a:r>
                      <a:r>
                        <a:rPr sz="900" b="1" spc="-5">
                          <a:latin typeface="Calibri"/>
                          <a:cs typeface="Calibri"/>
                        </a:rPr>
                        <a:t>communautaire </a:t>
                      </a:r>
                      <a:r>
                        <a:rPr sz="900" b="1">
                          <a:latin typeface="Calibri"/>
                          <a:cs typeface="Calibri"/>
                        </a:rPr>
                        <a:t> </a:t>
                      </a:r>
                      <a:r>
                        <a:rPr sz="900" b="1" spc="-5">
                          <a:latin typeface="Calibri"/>
                          <a:cs typeface="Calibri"/>
                        </a:rPr>
                        <a:t>concernés</a:t>
                      </a:r>
                      <a:endParaRPr sz="900">
                        <a:latin typeface="Calibri"/>
                        <a:cs typeface="Calibri"/>
                      </a:endParaRPr>
                    </a:p>
                  </a:txBody>
                  <a:tcPr marL="0" marR="0" marT="5080" marB="0">
                    <a:lnL w="3175" algn="ctr">
                      <a:solidFill>
                        <a:srgbClr val="7A7A7A"/>
                      </a:solidFill>
                    </a:lnL>
                    <a:lnR w="6350" algn="ctr">
                      <a:solidFill>
                        <a:srgbClr val="7A7A7A"/>
                      </a:solidFill>
                    </a:lnR>
                    <a:lnT w="6350" algn="ctr">
                      <a:solidFill>
                        <a:srgbClr val="7A7A7A"/>
                      </a:solidFill>
                    </a:lnT>
                    <a:lnB w="6350" algn="ctr">
                      <a:solidFill>
                        <a:srgbClr val="7A7A7A"/>
                      </a:solidFill>
                    </a:lnB>
                    <a:solidFill>
                      <a:srgbClr val="DEEAF6"/>
                    </a:solidFill>
                  </a:tcPr>
                </a:tc>
                <a:tc gridSpan="2">
                  <a:txBody>
                    <a:bodyPr/>
                    <a:lstStyle/>
                    <a:p>
                      <a:pPr marL="0" marR="0" lvl="0" indent="0" algn="l" defTabSz="914400">
                        <a:lnSpc>
                          <a:spcPct val="100000"/>
                        </a:lnSpc>
                        <a:spcBef>
                          <a:spcPts val="0"/>
                        </a:spcBef>
                        <a:spcAft>
                          <a:spcPts val="0"/>
                        </a:spcAft>
                        <a:buClrTx/>
                        <a:buSzTx/>
                        <a:buFontTx/>
                        <a:buNone/>
                        <a:defRPr/>
                      </a:pPr>
                      <a:br>
                        <a:rPr lang="fr-FR" sz="900" b="1" spc="-1">
                          <a:solidFill>
                            <a:srgbClr val="000000"/>
                          </a:solidFill>
                          <a:latin typeface="+mn-lt"/>
                        </a:rPr>
                      </a:br>
                      <a:r>
                        <a:rPr lang="fr-FR" sz="900" spc="-1">
                          <a:solidFill>
                            <a:srgbClr val="000000"/>
                          </a:solidFill>
                          <a:latin typeface="+mn-lt"/>
                          <a:ea typeface="DejaVu Sans"/>
                        </a:rPr>
                        <a:t>Toutes espèces et habitats</a:t>
                      </a:r>
                      <a:endParaRPr lang="fr-FR" sz="900"/>
                    </a:p>
                    <a:p>
                      <a:pPr algn="l">
                        <a:lnSpc>
                          <a:spcPct val="100000"/>
                        </a:lnSpc>
                        <a:defRPr/>
                      </a:pPr>
                      <a:endParaRPr lang="fr-FR" sz="900" b="1"/>
                    </a:p>
                  </a:txBody>
                  <a:tcPr marL="144000" marR="0" marT="7620" marB="0" anchor="ctr">
                    <a:lnL w="6350" algn="ctr">
                      <a:solidFill>
                        <a:srgbClr val="7A7A7A"/>
                      </a:solidFill>
                    </a:lnL>
                    <a:lnR w="28575" algn="ctr">
                      <a:solidFill>
                        <a:srgbClr val="C8C8C8"/>
                      </a:solidFill>
                    </a:lnR>
                    <a:lnT w="6350" algn="ctr">
                      <a:solidFill>
                        <a:srgbClr val="7A7A7A"/>
                      </a:solidFill>
                    </a:lnT>
                    <a:lnB w="6350" algn="ctr">
                      <a:solidFill>
                        <a:srgbClr val="7A7A7A"/>
                      </a:solidFill>
                    </a:lnB>
                    <a:solidFill>
                      <a:srgbClr val="DEEAF6"/>
                    </a:solidFill>
                  </a:tcPr>
                </a:tc>
                <a:tc hMerge="1">
                  <a:txBody>
                    <a:bodyPr/>
                    <a:lstStyle/>
                    <a:p>
                      <a:endParaRPr/>
                    </a:p>
                  </a:txBody>
                  <a:tcPr/>
                </a:tc>
                <a:extLst>
                  <a:ext uri="{0D108BD9-81ED-4DB2-BD59-A6C34878D82A}">
                    <a16:rowId xmlns:a16="http://schemas.microsoft.com/office/drawing/2014/main" val="10000"/>
                  </a:ext>
                </a:extLst>
              </a:tr>
              <a:tr h="202956">
                <a:tc>
                  <a:txBody>
                    <a:bodyPr/>
                    <a:lstStyle/>
                    <a:p>
                      <a:pPr marL="62230" marR="287020">
                        <a:lnSpc>
                          <a:spcPct val="101699"/>
                        </a:lnSpc>
                        <a:spcBef>
                          <a:spcPts val="25"/>
                        </a:spcBef>
                        <a:defRPr/>
                      </a:pPr>
                      <a:r>
                        <a:rPr sz="900" b="1" spc="-5">
                          <a:latin typeface="Calibri"/>
                          <a:cs typeface="Calibri"/>
                        </a:rPr>
                        <a:t>Espèces</a:t>
                      </a:r>
                      <a:r>
                        <a:rPr sz="900" b="1" spc="-40">
                          <a:latin typeface="Calibri"/>
                          <a:cs typeface="Calibri"/>
                        </a:rPr>
                        <a:t> </a:t>
                      </a:r>
                      <a:r>
                        <a:rPr sz="900" b="1" spc="-5">
                          <a:latin typeface="Calibri"/>
                          <a:cs typeface="Calibri"/>
                        </a:rPr>
                        <a:t>d’intérêt </a:t>
                      </a:r>
                      <a:r>
                        <a:rPr sz="900" b="1" spc="-190">
                          <a:latin typeface="Calibri"/>
                          <a:cs typeface="Calibri"/>
                        </a:rPr>
                        <a:t> </a:t>
                      </a:r>
                      <a:r>
                        <a:rPr sz="900" b="1" spc="-5">
                          <a:latin typeface="Calibri"/>
                          <a:cs typeface="Calibri"/>
                        </a:rPr>
                        <a:t>communautaire </a:t>
                      </a:r>
                      <a:r>
                        <a:rPr sz="900" b="1">
                          <a:latin typeface="Calibri"/>
                          <a:cs typeface="Calibri"/>
                        </a:rPr>
                        <a:t> </a:t>
                      </a:r>
                      <a:r>
                        <a:rPr sz="900" b="1" spc="-5">
                          <a:latin typeface="Calibri"/>
                          <a:cs typeface="Calibri"/>
                        </a:rPr>
                        <a:t>concernées</a:t>
                      </a:r>
                      <a:endParaRPr sz="900">
                        <a:latin typeface="Calibri"/>
                        <a:cs typeface="Calibri"/>
                      </a:endParaRPr>
                    </a:p>
                  </a:txBody>
                  <a:tcPr marL="0" marR="0" marT="3175" marB="0">
                    <a:lnL w="3175" algn="ctr">
                      <a:solidFill>
                        <a:srgbClr val="7A7A7A"/>
                      </a:solidFill>
                    </a:lnL>
                    <a:lnR w="6350" algn="ctr">
                      <a:solidFill>
                        <a:srgbClr val="7A7A7A"/>
                      </a:solidFill>
                    </a:lnR>
                    <a:lnT w="6350" algn="ctr">
                      <a:solidFill>
                        <a:srgbClr val="7A7A7A"/>
                      </a:solidFill>
                    </a:lnT>
                    <a:lnB w="6350" algn="ctr">
                      <a:solidFill>
                        <a:srgbClr val="7A7A7A"/>
                      </a:solidFill>
                    </a:lnB>
                  </a:tcPr>
                </a:tc>
                <a:tc>
                  <a:txBody>
                    <a:bodyPr/>
                    <a:lstStyle/>
                    <a:p>
                      <a:pPr marL="63500" marR="0" lvl="0" indent="0" algn="l" defTabSz="914400">
                        <a:lnSpc>
                          <a:spcPct val="100000"/>
                        </a:lnSpc>
                        <a:spcBef>
                          <a:spcPts val="45"/>
                        </a:spcBef>
                        <a:spcAft>
                          <a:spcPts val="0"/>
                        </a:spcAft>
                        <a:buClrTx/>
                        <a:buSzTx/>
                        <a:buFontTx/>
                        <a:buNone/>
                        <a:defRPr/>
                      </a:pPr>
                      <a:r>
                        <a:rPr lang="fr-FR" sz="900" spc="-1">
                          <a:solidFill>
                            <a:srgbClr val="000000"/>
                          </a:solidFill>
                          <a:latin typeface="+mn-lt"/>
                          <a:ea typeface="DejaVu Sans"/>
                        </a:rPr>
                        <a:t>Toutes espèces et habitats</a:t>
                      </a:r>
                      <a:endParaRPr lang="fr-FR" sz="900"/>
                    </a:p>
                  </a:txBody>
                  <a:tcPr marL="72000" marR="0" marT="0" marB="0" anchor="ctr">
                    <a:lnL w="6350" algn="ctr">
                      <a:solidFill>
                        <a:srgbClr val="7A7A7A"/>
                      </a:solidFill>
                    </a:lnL>
                    <a:lnT w="6350" algn="ctr">
                      <a:solidFill>
                        <a:srgbClr val="7A7A7A"/>
                      </a:solidFill>
                    </a:lnT>
                    <a:lnB w="6350" algn="ctr">
                      <a:solidFill>
                        <a:srgbClr val="7A7A7A"/>
                      </a:solidFill>
                    </a:lnB>
                  </a:tcPr>
                </a:tc>
                <a:tc>
                  <a:txBody>
                    <a:bodyPr/>
                    <a:lstStyle/>
                    <a:p>
                      <a:pPr marL="1020444">
                        <a:lnSpc>
                          <a:spcPct val="100000"/>
                        </a:lnSpc>
                        <a:spcBef>
                          <a:spcPts val="45"/>
                        </a:spcBef>
                        <a:defRPr/>
                      </a:pPr>
                      <a:endParaRPr sz="900">
                        <a:latin typeface="Calibri"/>
                        <a:cs typeface="Calibri"/>
                      </a:endParaRPr>
                    </a:p>
                  </a:txBody>
                  <a:tcPr marL="108000" marR="0" marT="5715" marB="0">
                    <a:lnR w="6350" algn="ctr">
                      <a:solidFill>
                        <a:srgbClr val="7A7A7A"/>
                      </a:solidFill>
                    </a:lnR>
                    <a:lnT w="6350" algn="ctr">
                      <a:solidFill>
                        <a:srgbClr val="7A7A7A"/>
                      </a:solidFill>
                    </a:lnT>
                    <a:lnB w="6350" algn="ctr">
                      <a:solidFill>
                        <a:srgbClr val="7A7A7A"/>
                      </a:solidFill>
                    </a:lnB>
                  </a:tcPr>
                </a:tc>
                <a:extLst>
                  <a:ext uri="{0D108BD9-81ED-4DB2-BD59-A6C34878D82A}">
                    <a16:rowId xmlns:a16="http://schemas.microsoft.com/office/drawing/2014/main" val="10001"/>
                  </a:ext>
                </a:extLst>
              </a:tr>
              <a:tr h="133167">
                <a:tc>
                  <a:txBody>
                    <a:bodyPr/>
                    <a:lstStyle/>
                    <a:p>
                      <a:pPr marL="62230">
                        <a:lnSpc>
                          <a:spcPct val="100000"/>
                        </a:lnSpc>
                        <a:spcBef>
                          <a:spcPts val="45"/>
                        </a:spcBef>
                        <a:defRPr/>
                      </a:pPr>
                      <a:r>
                        <a:rPr sz="900" b="1" spc="-5">
                          <a:latin typeface="Calibri"/>
                          <a:cs typeface="Calibri"/>
                        </a:rPr>
                        <a:t>Secteur</a:t>
                      </a:r>
                      <a:r>
                        <a:rPr sz="900" b="1" spc="-25">
                          <a:latin typeface="Calibri"/>
                          <a:cs typeface="Calibri"/>
                        </a:rPr>
                        <a:t> </a:t>
                      </a:r>
                      <a:r>
                        <a:rPr sz="900" b="1" spc="-5">
                          <a:latin typeface="Calibri"/>
                          <a:cs typeface="Calibri"/>
                        </a:rPr>
                        <a:t>concerné</a:t>
                      </a:r>
                      <a:endParaRPr sz="900">
                        <a:latin typeface="Calibri"/>
                        <a:cs typeface="Calibri"/>
                      </a:endParaRPr>
                    </a:p>
                  </a:txBody>
                  <a:tcPr marL="0" marR="0" marT="5715" marB="0">
                    <a:lnL w="3175" algn="ctr">
                      <a:solidFill>
                        <a:srgbClr val="7A7A7A"/>
                      </a:solidFill>
                    </a:lnL>
                    <a:lnR w="6350" algn="ctr">
                      <a:solidFill>
                        <a:srgbClr val="7A7A7A"/>
                      </a:solidFill>
                    </a:lnR>
                    <a:lnT w="6350" algn="ctr">
                      <a:solidFill>
                        <a:srgbClr val="7A7A7A"/>
                      </a:solidFill>
                    </a:lnT>
                    <a:lnB w="6350" algn="ctr">
                      <a:solidFill>
                        <a:srgbClr val="7A7A7A"/>
                      </a:solidFill>
                    </a:lnB>
                    <a:solidFill>
                      <a:srgbClr val="DEEAF6"/>
                    </a:solidFill>
                  </a:tcPr>
                </a:tc>
                <a:tc gridSpan="2">
                  <a:txBody>
                    <a:bodyPr/>
                    <a:lstStyle/>
                    <a:p>
                      <a:pPr algn="l">
                        <a:lnSpc>
                          <a:spcPct val="100000"/>
                        </a:lnSpc>
                        <a:defRPr/>
                      </a:pPr>
                      <a:r>
                        <a:rPr lang="fr-FR" sz="900" spc="-1">
                          <a:solidFill>
                            <a:srgbClr val="000000"/>
                          </a:solidFill>
                          <a:latin typeface="+mn-lt"/>
                        </a:rPr>
                        <a:t>Estuaires</a:t>
                      </a:r>
                      <a:endParaRPr lang="fr-FR" sz="900"/>
                    </a:p>
                    <a:p>
                      <a:pPr algn="l">
                        <a:lnSpc>
                          <a:spcPct val="100000"/>
                        </a:lnSpc>
                        <a:defRPr/>
                      </a:pPr>
                      <a:r>
                        <a:rPr lang="fr-FR" sz="900" spc="-1">
                          <a:solidFill>
                            <a:srgbClr val="000000"/>
                          </a:solidFill>
                          <a:latin typeface="+mn-lt"/>
                        </a:rPr>
                        <a:t>Zones portuaires</a:t>
                      </a:r>
                      <a:endParaRPr lang="fr-FR" sz="900"/>
                    </a:p>
                  </a:txBody>
                  <a:tcPr marL="144000" marR="72000" marT="0" marB="0" anchor="ctr">
                    <a:lnL w="6350" algn="ctr">
                      <a:solidFill>
                        <a:srgbClr val="7A7A7A"/>
                      </a:solidFill>
                    </a:lnL>
                    <a:lnR w="28575" algn="ctr">
                      <a:solidFill>
                        <a:srgbClr val="C8C8C8"/>
                      </a:solidFill>
                    </a:lnR>
                    <a:lnT w="6350" algn="ctr">
                      <a:solidFill>
                        <a:srgbClr val="7A7A7A"/>
                      </a:solidFill>
                    </a:lnT>
                    <a:lnB w="6350" algn="ctr">
                      <a:solidFill>
                        <a:srgbClr val="7A7A7A"/>
                      </a:solidFill>
                    </a:lnB>
                    <a:solidFill>
                      <a:srgbClr val="DEEAF6"/>
                    </a:solidFill>
                  </a:tcPr>
                </a:tc>
                <a:tc hMerge="1">
                  <a:txBody>
                    <a:bodyPr/>
                    <a:lstStyle/>
                    <a:p>
                      <a:endParaRPr/>
                    </a:p>
                  </a:txBody>
                  <a:tcPr/>
                </a:tc>
                <a:extLst>
                  <a:ext uri="{0D108BD9-81ED-4DB2-BD59-A6C34878D82A}">
                    <a16:rowId xmlns:a16="http://schemas.microsoft.com/office/drawing/2014/main" val="10002"/>
                  </a:ext>
                </a:extLst>
              </a:tr>
            </a:tbl>
          </a:graphicData>
        </a:graphic>
      </p:graphicFrame>
      <p:graphicFrame>
        <p:nvGraphicFramePr>
          <p:cNvPr id="9" name="object 7"/>
          <p:cNvGraphicFramePr>
            <a:graphicFrameLocks noGrp="1"/>
          </p:cNvGraphicFramePr>
          <p:nvPr/>
        </p:nvGraphicFramePr>
        <p:xfrm>
          <a:off x="-5080" y="2246758"/>
          <a:ext cx="7559675" cy="1327798"/>
        </p:xfrm>
        <a:graphic>
          <a:graphicData uri="http://schemas.openxmlformats.org/drawingml/2006/table">
            <a:tbl>
              <a:tblPr firstRow="1" bandRow="1">
                <a:tableStyleId>{04955BDB-2729-A7AB-1ABF-DC378A1CECF7}</a:tableStyleId>
              </a:tblPr>
              <a:tblGrid>
                <a:gridCol w="1874509">
                  <a:extLst>
                    <a:ext uri="{9D8B030D-6E8A-4147-A177-3AD203B41FA5}">
                      <a16:colId xmlns:a16="http://schemas.microsoft.com/office/drawing/2014/main" val="20000"/>
                    </a:ext>
                  </a:extLst>
                </a:gridCol>
                <a:gridCol w="5685166">
                  <a:extLst>
                    <a:ext uri="{9D8B030D-6E8A-4147-A177-3AD203B41FA5}">
                      <a16:colId xmlns:a16="http://schemas.microsoft.com/office/drawing/2014/main" val="20001"/>
                    </a:ext>
                  </a:extLst>
                </a:gridCol>
              </a:tblGrid>
              <a:tr h="187338">
                <a:tc>
                  <a:txBody>
                    <a:bodyPr/>
                    <a:lstStyle/>
                    <a:p>
                      <a:pPr>
                        <a:lnSpc>
                          <a:spcPct val="100000"/>
                        </a:lnSpc>
                        <a:defRPr/>
                      </a:pPr>
                      <a:endParaRPr sz="1000">
                        <a:latin typeface="Times New Roman"/>
                        <a:cs typeface="Times New Roman"/>
                      </a:endParaRPr>
                    </a:p>
                  </a:txBody>
                  <a:tcPr marL="0" marR="0" marT="0" marB="0">
                    <a:solidFill>
                      <a:srgbClr val="30849B"/>
                    </a:solidFill>
                  </a:tcPr>
                </a:tc>
                <a:tc>
                  <a:txBody>
                    <a:bodyPr/>
                    <a:lstStyle/>
                    <a:p>
                      <a:pPr marL="68580">
                        <a:lnSpc>
                          <a:spcPts val="1420"/>
                        </a:lnSpc>
                        <a:defRPr/>
                      </a:pPr>
                      <a:r>
                        <a:rPr sz="1200" b="1" spc="-5">
                          <a:solidFill>
                            <a:srgbClr val="FFFFFF"/>
                          </a:solidFill>
                          <a:latin typeface="Calibri"/>
                          <a:cs typeface="Calibri"/>
                        </a:rPr>
                        <a:t>Lien</a:t>
                      </a:r>
                      <a:r>
                        <a:rPr sz="1200" b="1" spc="5">
                          <a:solidFill>
                            <a:srgbClr val="FFFFFF"/>
                          </a:solidFill>
                          <a:latin typeface="Calibri"/>
                          <a:cs typeface="Calibri"/>
                        </a:rPr>
                        <a:t> </a:t>
                      </a:r>
                      <a:r>
                        <a:rPr sz="1200" b="1" spc="-5">
                          <a:solidFill>
                            <a:srgbClr val="FFFFFF"/>
                          </a:solidFill>
                          <a:latin typeface="Calibri"/>
                          <a:cs typeface="Calibri"/>
                        </a:rPr>
                        <a:t>avec</a:t>
                      </a:r>
                      <a:r>
                        <a:rPr sz="1200" b="1">
                          <a:solidFill>
                            <a:srgbClr val="FFFFFF"/>
                          </a:solidFill>
                          <a:latin typeface="Calibri"/>
                          <a:cs typeface="Calibri"/>
                        </a:rPr>
                        <a:t> </a:t>
                      </a:r>
                      <a:r>
                        <a:rPr sz="1200" b="1" spc="-5">
                          <a:solidFill>
                            <a:srgbClr val="FFFFFF"/>
                          </a:solidFill>
                          <a:latin typeface="Calibri"/>
                          <a:cs typeface="Calibri"/>
                        </a:rPr>
                        <a:t>les</a:t>
                      </a:r>
                      <a:r>
                        <a:rPr sz="1200" b="1" spc="5">
                          <a:solidFill>
                            <a:srgbClr val="FFFFFF"/>
                          </a:solidFill>
                          <a:latin typeface="Calibri"/>
                          <a:cs typeface="Calibri"/>
                        </a:rPr>
                        <a:t> </a:t>
                      </a:r>
                      <a:r>
                        <a:rPr sz="1200" b="1" spc="-5">
                          <a:solidFill>
                            <a:srgbClr val="FFFFFF"/>
                          </a:solidFill>
                          <a:latin typeface="Calibri"/>
                          <a:cs typeface="Calibri"/>
                        </a:rPr>
                        <a:t>objectifs</a:t>
                      </a:r>
                      <a:r>
                        <a:rPr sz="1200" b="1">
                          <a:solidFill>
                            <a:srgbClr val="FFFFFF"/>
                          </a:solidFill>
                          <a:latin typeface="Calibri"/>
                          <a:cs typeface="Calibri"/>
                        </a:rPr>
                        <a:t> </a:t>
                      </a:r>
                      <a:r>
                        <a:rPr sz="1200" b="1" spc="-5">
                          <a:solidFill>
                            <a:srgbClr val="FFFFFF"/>
                          </a:solidFill>
                          <a:latin typeface="Calibri"/>
                          <a:cs typeface="Calibri"/>
                        </a:rPr>
                        <a:t>opérationnels</a:t>
                      </a:r>
                      <a:r>
                        <a:rPr sz="1200" b="1" spc="5">
                          <a:solidFill>
                            <a:srgbClr val="FFFFFF"/>
                          </a:solidFill>
                          <a:latin typeface="Calibri"/>
                          <a:cs typeface="Calibri"/>
                        </a:rPr>
                        <a:t> </a:t>
                      </a:r>
                      <a:r>
                        <a:rPr sz="1200" b="1" spc="-5">
                          <a:solidFill>
                            <a:srgbClr val="FFFFFF"/>
                          </a:solidFill>
                          <a:latin typeface="Calibri"/>
                          <a:cs typeface="Calibri"/>
                        </a:rPr>
                        <a:t>et les</a:t>
                      </a:r>
                      <a:r>
                        <a:rPr sz="1200" b="1" spc="15">
                          <a:solidFill>
                            <a:srgbClr val="FFFFFF"/>
                          </a:solidFill>
                          <a:latin typeface="Calibri"/>
                          <a:cs typeface="Calibri"/>
                        </a:rPr>
                        <a:t> </a:t>
                      </a:r>
                      <a:r>
                        <a:rPr sz="1200" b="1" spc="-5">
                          <a:solidFill>
                            <a:srgbClr val="FFFFFF"/>
                          </a:solidFill>
                          <a:latin typeface="Calibri"/>
                          <a:cs typeface="Calibri"/>
                        </a:rPr>
                        <a:t>autres</a:t>
                      </a:r>
                      <a:r>
                        <a:rPr sz="1200" b="1" spc="10">
                          <a:solidFill>
                            <a:srgbClr val="FFFFFF"/>
                          </a:solidFill>
                          <a:latin typeface="Calibri"/>
                          <a:cs typeface="Calibri"/>
                        </a:rPr>
                        <a:t> </a:t>
                      </a:r>
                      <a:r>
                        <a:rPr sz="1200" b="1" spc="-5">
                          <a:solidFill>
                            <a:srgbClr val="FFFFFF"/>
                          </a:solidFill>
                          <a:latin typeface="Calibri"/>
                          <a:cs typeface="Calibri"/>
                        </a:rPr>
                        <a:t>mesures</a:t>
                      </a:r>
                      <a:endParaRPr sz="1200">
                        <a:latin typeface="Calibri"/>
                        <a:cs typeface="Calibri"/>
                      </a:endParaRPr>
                    </a:p>
                  </a:txBody>
                  <a:tcPr marL="0" marR="0" marT="0" marB="0">
                    <a:solidFill>
                      <a:srgbClr val="30849B"/>
                    </a:solidFill>
                  </a:tcPr>
                </a:tc>
                <a:extLst>
                  <a:ext uri="{0D108BD9-81ED-4DB2-BD59-A6C34878D82A}">
                    <a16:rowId xmlns:a16="http://schemas.microsoft.com/office/drawing/2014/main" val="10000"/>
                  </a:ext>
                </a:extLst>
              </a:tr>
              <a:tr h="1126966">
                <a:tc>
                  <a:txBody>
                    <a:bodyPr/>
                    <a:lstStyle/>
                    <a:p>
                      <a:pPr>
                        <a:lnSpc>
                          <a:spcPct val="100000"/>
                        </a:lnSpc>
                        <a:defRPr/>
                      </a:pPr>
                      <a:endParaRPr sz="1000">
                        <a:latin typeface="Times New Roman"/>
                        <a:cs typeface="Times New Roman"/>
                      </a:endParaRPr>
                    </a:p>
                  </a:txBody>
                  <a:tcPr marL="0" marR="0" marT="0" marB="0"/>
                </a:tc>
                <a:tc>
                  <a:txBody>
                    <a:bodyPr/>
                    <a:lstStyle/>
                    <a:p>
                      <a:pPr marL="68580">
                        <a:lnSpc>
                          <a:spcPct val="100000"/>
                        </a:lnSpc>
                        <a:spcBef>
                          <a:spcPts val="20"/>
                        </a:spcBef>
                        <a:defRPr/>
                      </a:pPr>
                      <a:r>
                        <a:rPr lang="fr-FR" sz="1050" b="1" spc="-5">
                          <a:latin typeface="+mn-lt"/>
                          <a:cs typeface="Calibri"/>
                        </a:rPr>
                        <a:t>Objectifs</a:t>
                      </a:r>
                      <a:r>
                        <a:rPr lang="fr-FR" sz="1050" b="1" spc="-20">
                          <a:latin typeface="+mn-lt"/>
                          <a:cs typeface="Calibri"/>
                        </a:rPr>
                        <a:t> </a:t>
                      </a:r>
                      <a:r>
                        <a:rPr lang="fr-FR" sz="1050" b="1" spc="-5">
                          <a:latin typeface="+mn-lt"/>
                          <a:cs typeface="Calibri"/>
                        </a:rPr>
                        <a:t>opérationnels</a:t>
                      </a:r>
                      <a:r>
                        <a:rPr lang="fr-FR" sz="1050" b="1" spc="-15">
                          <a:latin typeface="+mn-lt"/>
                          <a:cs typeface="Calibri"/>
                        </a:rPr>
                        <a:t> </a:t>
                      </a:r>
                      <a:r>
                        <a:rPr lang="fr-FR" sz="1050" b="1" spc="-5">
                          <a:latin typeface="+mn-lt"/>
                          <a:cs typeface="Calibri"/>
                        </a:rPr>
                        <a:t>:</a:t>
                      </a:r>
                      <a:endParaRPr lang="fr-FR" sz="1050">
                        <a:latin typeface="+mn-lt"/>
                        <a:cs typeface="Calibri"/>
                      </a:endParaRPr>
                    </a:p>
                    <a:p>
                      <a:pPr marL="129539" indent="-90170">
                        <a:lnSpc>
                          <a:spcPct val="100000"/>
                        </a:lnSpc>
                        <a:spcBef>
                          <a:spcPts val="204"/>
                        </a:spcBef>
                        <a:buFont typeface="Microsoft Sans Serif"/>
                        <a:buChar char="-"/>
                        <a:tabLst>
                          <a:tab pos="129539" algn="l"/>
                        </a:tabLst>
                        <a:defRPr/>
                      </a:pPr>
                      <a:r>
                        <a:rPr lang="fr-FR" sz="1000" spc="-5">
                          <a:latin typeface="+mn-lt"/>
                          <a:cs typeface="Calibri"/>
                        </a:rPr>
                        <a:t>Lutter contre la pêche illégale d’amphihalins</a:t>
                      </a:r>
                      <a:endParaRPr/>
                    </a:p>
                    <a:p>
                      <a:pPr>
                        <a:lnSpc>
                          <a:spcPct val="100000"/>
                        </a:lnSpc>
                        <a:spcBef>
                          <a:spcPts val="10"/>
                        </a:spcBef>
                        <a:buFont typeface="Microsoft Sans Serif"/>
                        <a:buChar char="-"/>
                        <a:defRPr/>
                      </a:pPr>
                      <a:endParaRPr lang="fr-FR" sz="1200">
                        <a:latin typeface="Times New Roman"/>
                        <a:cs typeface="Times New Roman"/>
                      </a:endParaRPr>
                    </a:p>
                    <a:p>
                      <a:pPr marL="68580">
                        <a:lnSpc>
                          <a:spcPct val="100000"/>
                        </a:lnSpc>
                        <a:spcBef>
                          <a:spcPts val="5"/>
                        </a:spcBef>
                        <a:defRPr/>
                      </a:pPr>
                      <a:r>
                        <a:rPr lang="fr-FR" sz="1050" b="1" spc="-5">
                          <a:latin typeface="+mn-lt"/>
                          <a:cs typeface="Calibri"/>
                        </a:rPr>
                        <a:t>Mesures</a:t>
                      </a:r>
                      <a:r>
                        <a:rPr lang="fr-FR" sz="1050" b="0" spc="-25">
                          <a:latin typeface="+mn-lt"/>
                          <a:cs typeface="Calibri"/>
                        </a:rPr>
                        <a:t> </a:t>
                      </a:r>
                      <a:r>
                        <a:rPr lang="fr-FR" sz="1050" b="0" spc="-5">
                          <a:latin typeface="+mn-lt"/>
                          <a:cs typeface="Calibri"/>
                        </a:rPr>
                        <a:t>:</a:t>
                      </a:r>
                      <a:endParaRPr sz="1050" b="0">
                        <a:latin typeface="+mn-lt"/>
                        <a:cs typeface="Calibri"/>
                      </a:endParaRPr>
                    </a:p>
                    <a:p>
                      <a:pPr marL="129539" indent="-90170">
                        <a:lnSpc>
                          <a:spcPct val="100000"/>
                        </a:lnSpc>
                        <a:spcBef>
                          <a:spcPts val="40"/>
                        </a:spcBef>
                        <a:buFont typeface="Microsoft Sans Serif"/>
                        <a:buChar char="-"/>
                        <a:tabLst>
                          <a:tab pos="129539" algn="l"/>
                        </a:tabLst>
                        <a:defRPr/>
                      </a:pPr>
                      <a:r>
                        <a:rPr lang="fr-FR" sz="1000" b="0" i="0" u="none" strike="noStrike" cap="none" spc="-33">
                          <a:solidFill>
                            <a:schemeClr val="tx1"/>
                          </a:solidFill>
                          <a:latin typeface="Calibri"/>
                          <a:ea typeface="Calibri"/>
                          <a:cs typeface="Calibri"/>
                        </a:rPr>
                        <a:t>MER12 - Restauration de la continuité écologique</a:t>
                      </a:r>
                      <a:endParaRPr sz="1000" b="0" i="0" u="none" strike="noStrike" cap="none" spc="-4">
                        <a:solidFill>
                          <a:schemeClr val="tx1"/>
                        </a:solidFill>
                        <a:latin typeface="+mn-lt"/>
                        <a:ea typeface="+mn-ea"/>
                        <a:cs typeface="Calibri"/>
                      </a:endParaRPr>
                    </a:p>
                    <a:p>
                      <a:pPr marL="129538" indent="-90169">
                        <a:lnSpc>
                          <a:spcPct val="100000"/>
                        </a:lnSpc>
                        <a:spcBef>
                          <a:spcPts val="39"/>
                        </a:spcBef>
                        <a:buFont typeface="Microsoft Sans Serif"/>
                        <a:buChar char="-"/>
                        <a:tabLst>
                          <a:tab pos="129538" algn="l"/>
                        </a:tabLst>
                        <a:defRPr/>
                      </a:pPr>
                      <a:r>
                        <a:rPr lang="fr-FR" sz="1000" b="0" i="0" u="none" strike="noStrike" cap="none" spc="0">
                          <a:solidFill>
                            <a:schemeClr val="tx1"/>
                          </a:solidFill>
                          <a:latin typeface="Calibri"/>
                          <a:ea typeface="Calibri"/>
                          <a:cs typeface="Calibri"/>
                        </a:rPr>
                        <a:t>MER10 - Partage de connaissances sur les poissons amphihalins</a:t>
                      </a:r>
                    </a:p>
                    <a:p>
                      <a:pPr marL="129537" indent="-90168">
                        <a:lnSpc>
                          <a:spcPct val="100000"/>
                        </a:lnSpc>
                        <a:spcBef>
                          <a:spcPts val="37"/>
                        </a:spcBef>
                        <a:buFont typeface="Microsoft Sans Serif"/>
                        <a:buChar char="-"/>
                        <a:tabLst>
                          <a:tab pos="129537" algn="l"/>
                        </a:tabLst>
                        <a:defRPr/>
                      </a:pPr>
                      <a:r>
                        <a:rPr lang="fr-FR" sz="1000" b="0" i="0" u="none" strike="noStrike" cap="none" spc="0">
                          <a:solidFill>
                            <a:schemeClr val="tx1"/>
                          </a:solidFill>
                          <a:latin typeface="Calibri"/>
                          <a:ea typeface="Calibri"/>
                          <a:cs typeface="Calibri"/>
                        </a:rPr>
                        <a:t>CS 2 - Sensibilisation des professionnels et des collectivités aux enjeux écologiques </a:t>
                      </a:r>
                      <a:endParaRPr lang="fr-FR" sz="1000">
                        <a:solidFill>
                          <a:schemeClr val="tx1"/>
                        </a:solidFill>
                        <a:latin typeface="Calibri"/>
                        <a:cs typeface="Calibri"/>
                      </a:endParaRPr>
                    </a:p>
                  </a:txBody>
                  <a:tcPr marL="0" marR="0" marT="2540" marB="0">
                    <a:solidFill>
                      <a:srgbClr val="F6FAFB"/>
                    </a:solidFill>
                  </a:tcPr>
                </a:tc>
                <a:extLst>
                  <a:ext uri="{0D108BD9-81ED-4DB2-BD59-A6C34878D82A}">
                    <a16:rowId xmlns:a16="http://schemas.microsoft.com/office/drawing/2014/main" val="10001"/>
                  </a:ext>
                </a:extLst>
              </a:tr>
            </a:tbl>
          </a:graphicData>
        </a:graphic>
      </p:graphicFrame>
      <p:sp>
        <p:nvSpPr>
          <p:cNvPr id="10" name="object 10"/>
          <p:cNvSpPr>
            <a:spLocks/>
          </p:cNvSpPr>
          <p:nvPr/>
        </p:nvSpPr>
        <p:spPr bwMode="auto">
          <a:xfrm>
            <a:off x="61975" y="335381"/>
            <a:ext cx="925321" cy="421910"/>
          </a:xfrm>
          <a:prstGeom prst="rect">
            <a:avLst/>
          </a:prstGeom>
        </p:spPr>
        <p:txBody>
          <a:bodyPr vert="horz" wrap="square" lIns="0" tIns="44450" rIns="0" bIns="0" rtlCol="0">
            <a:spAutoFit/>
          </a:bodyPr>
          <a:lstStyle/>
          <a:p>
            <a:pPr marL="12700">
              <a:lnSpc>
                <a:spcPct val="100000"/>
              </a:lnSpc>
              <a:spcBef>
                <a:spcPts val="350"/>
              </a:spcBef>
              <a:defRPr/>
            </a:pPr>
            <a:r>
              <a:rPr lang="fr-FR" sz="1100" spc="-5" dirty="0">
                <a:solidFill>
                  <a:srgbClr val="001F5F"/>
                </a:solidFill>
                <a:cs typeface="Calibri"/>
              </a:rPr>
              <a:t>ZSC</a:t>
            </a:r>
            <a:endParaRPr lang="fr-FR" sz="1100" dirty="0">
              <a:cs typeface="Calibri"/>
            </a:endParaRPr>
          </a:p>
          <a:p>
            <a:pPr marL="12700">
              <a:lnSpc>
                <a:spcPct val="100000"/>
              </a:lnSpc>
              <a:spcBef>
                <a:spcPts val="250"/>
              </a:spcBef>
              <a:defRPr/>
            </a:pPr>
            <a:r>
              <a:rPr lang="fr-FR" sz="1100" b="1" dirty="0">
                <a:solidFill>
                  <a:srgbClr val="001F5F"/>
                </a:solidFill>
                <a:cs typeface="Calibri"/>
              </a:rPr>
              <a:t>FR5300012</a:t>
            </a:r>
            <a:endParaRPr sz="1100" dirty="0">
              <a:latin typeface="Calibri"/>
              <a:cs typeface="Calibri"/>
            </a:endParaRPr>
          </a:p>
        </p:txBody>
      </p:sp>
      <p:grpSp>
        <p:nvGrpSpPr>
          <p:cNvPr id="11" name="object 11"/>
          <p:cNvGrpSpPr/>
          <p:nvPr/>
        </p:nvGrpSpPr>
        <p:grpSpPr bwMode="auto">
          <a:xfrm>
            <a:off x="6518084" y="278637"/>
            <a:ext cx="995680" cy="659130"/>
            <a:chOff x="6518084" y="278637"/>
            <a:chExt cx="995680" cy="659130"/>
          </a:xfrm>
        </p:grpSpPr>
        <p:sp>
          <p:nvSpPr>
            <p:cNvPr id="12" name="object 12"/>
            <p:cNvSpPr/>
            <p:nvPr/>
          </p:nvSpPr>
          <p:spPr bwMode="auto">
            <a:xfrm>
              <a:off x="6851903" y="284987"/>
              <a:ext cx="283845" cy="283845"/>
            </a:xfrm>
            <a:custGeom>
              <a:avLst/>
              <a:gdLst/>
              <a:ahLst/>
              <a:cxnLst/>
              <a:rect l="l" t="t" r="r" b="b"/>
              <a:pathLst>
                <a:path w="283845" h="283845" extrusionOk="0">
                  <a:moveTo>
                    <a:pt x="141731" y="0"/>
                  </a:moveTo>
                  <a:lnTo>
                    <a:pt x="96950" y="7229"/>
                  </a:lnTo>
                  <a:lnTo>
                    <a:pt x="58046" y="27358"/>
                  </a:lnTo>
                  <a:lnTo>
                    <a:pt x="27358" y="58046"/>
                  </a:lnTo>
                  <a:lnTo>
                    <a:pt x="7229" y="96950"/>
                  </a:lnTo>
                  <a:lnTo>
                    <a:pt x="0" y="141731"/>
                  </a:lnTo>
                  <a:lnTo>
                    <a:pt x="7229" y="186513"/>
                  </a:lnTo>
                  <a:lnTo>
                    <a:pt x="27358" y="225417"/>
                  </a:lnTo>
                  <a:lnTo>
                    <a:pt x="58046" y="256105"/>
                  </a:lnTo>
                  <a:lnTo>
                    <a:pt x="96950" y="276234"/>
                  </a:lnTo>
                  <a:lnTo>
                    <a:pt x="141731" y="283464"/>
                  </a:lnTo>
                  <a:lnTo>
                    <a:pt x="186513" y="276234"/>
                  </a:lnTo>
                  <a:lnTo>
                    <a:pt x="225417" y="256105"/>
                  </a:lnTo>
                  <a:lnTo>
                    <a:pt x="256105" y="225417"/>
                  </a:lnTo>
                  <a:lnTo>
                    <a:pt x="276234" y="186513"/>
                  </a:lnTo>
                  <a:lnTo>
                    <a:pt x="283464" y="141731"/>
                  </a:lnTo>
                  <a:lnTo>
                    <a:pt x="276234" y="96950"/>
                  </a:lnTo>
                  <a:lnTo>
                    <a:pt x="256105" y="58046"/>
                  </a:lnTo>
                  <a:lnTo>
                    <a:pt x="225417" y="27358"/>
                  </a:lnTo>
                  <a:lnTo>
                    <a:pt x="186513" y="7229"/>
                  </a:lnTo>
                  <a:lnTo>
                    <a:pt x="141731" y="0"/>
                  </a:lnTo>
                  <a:close/>
                </a:path>
              </a:pathLst>
            </a:custGeom>
            <a:solidFill>
              <a:srgbClr val="C55A11"/>
            </a:solidFill>
          </p:spPr>
          <p:txBody>
            <a:bodyPr wrap="square" lIns="0" tIns="0" rIns="0" bIns="0" rtlCol="0"/>
            <a:lstStyle/>
            <a:p>
              <a:pPr>
                <a:defRPr/>
              </a:pPr>
              <a:endParaRPr/>
            </a:p>
          </p:txBody>
        </p:sp>
        <p:sp>
          <p:nvSpPr>
            <p:cNvPr id="13" name="object 13"/>
            <p:cNvSpPr/>
            <p:nvPr/>
          </p:nvSpPr>
          <p:spPr bwMode="auto">
            <a:xfrm>
              <a:off x="6851903" y="284987"/>
              <a:ext cx="283845" cy="283845"/>
            </a:xfrm>
            <a:custGeom>
              <a:avLst/>
              <a:gdLst/>
              <a:ahLst/>
              <a:cxnLst/>
              <a:rect l="l" t="t" r="r" b="b"/>
              <a:pathLst>
                <a:path w="283845" h="283845" extrusionOk="0">
                  <a:moveTo>
                    <a:pt x="0" y="141731"/>
                  </a:moveTo>
                  <a:lnTo>
                    <a:pt x="7229" y="96950"/>
                  </a:lnTo>
                  <a:lnTo>
                    <a:pt x="27358" y="58046"/>
                  </a:lnTo>
                  <a:lnTo>
                    <a:pt x="58046" y="27358"/>
                  </a:lnTo>
                  <a:lnTo>
                    <a:pt x="96950" y="7229"/>
                  </a:lnTo>
                  <a:lnTo>
                    <a:pt x="141731" y="0"/>
                  </a:lnTo>
                  <a:lnTo>
                    <a:pt x="186513" y="7229"/>
                  </a:lnTo>
                  <a:lnTo>
                    <a:pt x="225417" y="27358"/>
                  </a:lnTo>
                  <a:lnTo>
                    <a:pt x="256105" y="58046"/>
                  </a:lnTo>
                  <a:lnTo>
                    <a:pt x="276234" y="96950"/>
                  </a:lnTo>
                  <a:lnTo>
                    <a:pt x="283464" y="141731"/>
                  </a:lnTo>
                  <a:lnTo>
                    <a:pt x="276234" y="186513"/>
                  </a:lnTo>
                  <a:lnTo>
                    <a:pt x="256105" y="225417"/>
                  </a:lnTo>
                  <a:lnTo>
                    <a:pt x="225417" y="256105"/>
                  </a:lnTo>
                  <a:lnTo>
                    <a:pt x="186513" y="276234"/>
                  </a:lnTo>
                  <a:lnTo>
                    <a:pt x="141731" y="283464"/>
                  </a:lnTo>
                  <a:lnTo>
                    <a:pt x="96950" y="276234"/>
                  </a:lnTo>
                  <a:lnTo>
                    <a:pt x="58046" y="256105"/>
                  </a:lnTo>
                  <a:lnTo>
                    <a:pt x="27358" y="225417"/>
                  </a:lnTo>
                  <a:lnTo>
                    <a:pt x="7229" y="186513"/>
                  </a:lnTo>
                  <a:lnTo>
                    <a:pt x="0" y="141731"/>
                  </a:lnTo>
                  <a:close/>
                </a:path>
              </a:pathLst>
            </a:custGeom>
            <a:grpFill/>
            <a:ln w="12192">
              <a:solidFill>
                <a:srgbClr val="525252"/>
              </a:solidFill>
            </a:ln>
          </p:spPr>
          <p:txBody>
            <a:bodyPr wrap="square" lIns="0" tIns="0" rIns="0" bIns="0" rtlCol="0"/>
            <a:lstStyle/>
            <a:p>
              <a:pPr>
                <a:defRPr/>
              </a:pPr>
              <a:endParaRPr/>
            </a:p>
          </p:txBody>
        </p:sp>
        <p:sp>
          <p:nvSpPr>
            <p:cNvPr id="14" name="object 14"/>
            <p:cNvSpPr/>
            <p:nvPr/>
          </p:nvSpPr>
          <p:spPr bwMode="auto">
            <a:xfrm>
              <a:off x="6519671" y="676655"/>
              <a:ext cx="498475" cy="259079"/>
            </a:xfrm>
            <a:custGeom>
              <a:avLst/>
              <a:gdLst/>
              <a:ahLst/>
              <a:cxnLst/>
              <a:rect l="l" t="t" r="r" b="b"/>
              <a:pathLst>
                <a:path w="498475" h="259080" extrusionOk="0">
                  <a:moveTo>
                    <a:pt x="498348" y="0"/>
                  </a:moveTo>
                  <a:lnTo>
                    <a:pt x="0" y="0"/>
                  </a:lnTo>
                  <a:lnTo>
                    <a:pt x="0" y="259079"/>
                  </a:lnTo>
                  <a:lnTo>
                    <a:pt x="498348" y="259079"/>
                  </a:lnTo>
                  <a:lnTo>
                    <a:pt x="498348" y="0"/>
                  </a:lnTo>
                  <a:close/>
                </a:path>
              </a:pathLst>
            </a:custGeom>
            <a:solidFill>
              <a:srgbClr val="1E6679"/>
            </a:solidFill>
          </p:spPr>
          <p:txBody>
            <a:bodyPr wrap="square" lIns="0" tIns="0" rIns="0" bIns="0" rtlCol="0"/>
            <a:lstStyle/>
            <a:p>
              <a:pPr>
                <a:defRPr/>
              </a:pPr>
              <a:endParaRPr/>
            </a:p>
          </p:txBody>
        </p:sp>
        <p:sp>
          <p:nvSpPr>
            <p:cNvPr id="15" name="object 15"/>
            <p:cNvSpPr/>
            <p:nvPr/>
          </p:nvSpPr>
          <p:spPr bwMode="auto">
            <a:xfrm>
              <a:off x="6519671" y="676655"/>
              <a:ext cx="498475" cy="259079"/>
            </a:xfrm>
            <a:custGeom>
              <a:avLst/>
              <a:gdLst/>
              <a:ahLst/>
              <a:cxnLst/>
              <a:rect l="l" t="t" r="r" b="b"/>
              <a:pathLst>
                <a:path w="498475" h="259080" extrusionOk="0">
                  <a:moveTo>
                    <a:pt x="0" y="259079"/>
                  </a:moveTo>
                  <a:lnTo>
                    <a:pt x="498348" y="259079"/>
                  </a:lnTo>
                  <a:lnTo>
                    <a:pt x="498348" y="0"/>
                  </a:lnTo>
                  <a:lnTo>
                    <a:pt x="0" y="0"/>
                  </a:lnTo>
                  <a:lnTo>
                    <a:pt x="0" y="259079"/>
                  </a:lnTo>
                  <a:close/>
                </a:path>
              </a:pathLst>
            </a:custGeom>
            <a:grpFill/>
            <a:ln w="3175">
              <a:solidFill>
                <a:srgbClr val="000000"/>
              </a:solidFill>
            </a:ln>
          </p:spPr>
          <p:txBody>
            <a:bodyPr wrap="square" lIns="0" tIns="0" rIns="0" bIns="0" rtlCol="0"/>
            <a:lstStyle/>
            <a:p>
              <a:pPr>
                <a:defRPr/>
              </a:pPr>
              <a:endParaRPr/>
            </a:p>
          </p:txBody>
        </p:sp>
        <p:sp>
          <p:nvSpPr>
            <p:cNvPr id="16" name="object 16"/>
            <p:cNvSpPr/>
            <p:nvPr/>
          </p:nvSpPr>
          <p:spPr bwMode="auto">
            <a:xfrm>
              <a:off x="7013447" y="676655"/>
              <a:ext cx="498475" cy="257810"/>
            </a:xfrm>
            <a:custGeom>
              <a:avLst/>
              <a:gdLst/>
              <a:ahLst/>
              <a:cxnLst/>
              <a:rect l="l" t="t" r="r" b="b"/>
              <a:pathLst>
                <a:path w="498475" h="257809" extrusionOk="0">
                  <a:moveTo>
                    <a:pt x="498348" y="0"/>
                  </a:moveTo>
                  <a:lnTo>
                    <a:pt x="0" y="0"/>
                  </a:lnTo>
                  <a:lnTo>
                    <a:pt x="0" y="257555"/>
                  </a:lnTo>
                  <a:lnTo>
                    <a:pt x="498348" y="257555"/>
                  </a:lnTo>
                  <a:lnTo>
                    <a:pt x="498348" y="0"/>
                  </a:lnTo>
                  <a:close/>
                </a:path>
              </a:pathLst>
            </a:custGeom>
            <a:solidFill>
              <a:srgbClr val="1E6679"/>
            </a:solidFill>
          </p:spPr>
          <p:txBody>
            <a:bodyPr wrap="square" lIns="0" tIns="0" rIns="0" bIns="0" rtlCol="0"/>
            <a:lstStyle/>
            <a:p>
              <a:pPr>
                <a:defRPr/>
              </a:pPr>
              <a:endParaRPr/>
            </a:p>
          </p:txBody>
        </p:sp>
        <p:sp>
          <p:nvSpPr>
            <p:cNvPr id="17" name="object 17"/>
            <p:cNvSpPr/>
            <p:nvPr/>
          </p:nvSpPr>
          <p:spPr bwMode="auto">
            <a:xfrm>
              <a:off x="7013447" y="676655"/>
              <a:ext cx="498475" cy="257810"/>
            </a:xfrm>
            <a:custGeom>
              <a:avLst/>
              <a:gdLst/>
              <a:ahLst/>
              <a:cxnLst/>
              <a:rect l="l" t="t" r="r" b="b"/>
              <a:pathLst>
                <a:path w="498475" h="257809" extrusionOk="0">
                  <a:moveTo>
                    <a:pt x="0" y="257555"/>
                  </a:moveTo>
                  <a:lnTo>
                    <a:pt x="498348" y="257555"/>
                  </a:lnTo>
                  <a:lnTo>
                    <a:pt x="498348" y="0"/>
                  </a:lnTo>
                  <a:lnTo>
                    <a:pt x="0" y="0"/>
                  </a:lnTo>
                  <a:lnTo>
                    <a:pt x="0" y="257555"/>
                  </a:lnTo>
                  <a:close/>
                </a:path>
              </a:pathLst>
            </a:custGeom>
            <a:grpFill/>
            <a:ln w="3175">
              <a:solidFill>
                <a:srgbClr val="000000"/>
              </a:solidFill>
            </a:ln>
          </p:spPr>
          <p:txBody>
            <a:bodyPr wrap="square" lIns="0" tIns="0" rIns="0" bIns="0" rtlCol="0"/>
            <a:lstStyle/>
            <a:p>
              <a:pPr>
                <a:defRPr/>
              </a:pPr>
              <a:endParaRPr/>
            </a:p>
          </p:txBody>
        </p:sp>
      </p:grpSp>
      <p:sp>
        <p:nvSpPr>
          <p:cNvPr id="18" name="object 18"/>
          <p:cNvSpPr>
            <a:spLocks/>
          </p:cNvSpPr>
          <p:nvPr/>
        </p:nvSpPr>
        <p:spPr bwMode="auto">
          <a:xfrm>
            <a:off x="6521194" y="0"/>
            <a:ext cx="989401" cy="892210"/>
          </a:xfrm>
          <a:prstGeom prst="rect">
            <a:avLst/>
          </a:prstGeom>
        </p:spPr>
        <p:txBody>
          <a:bodyPr vert="horz" wrap="square" lIns="0" tIns="56515" rIns="0" bIns="0" rtlCol="0">
            <a:spAutoFit/>
          </a:bodyPr>
          <a:lstStyle/>
          <a:p>
            <a:pPr marR="55880" algn="ctr">
              <a:lnSpc>
                <a:spcPct val="100000"/>
              </a:lnSpc>
              <a:spcBef>
                <a:spcPts val="445"/>
              </a:spcBef>
              <a:defRPr/>
            </a:pPr>
            <a:r>
              <a:rPr sz="1400" b="1" spc="-5">
                <a:solidFill>
                  <a:srgbClr val="FFFFFF"/>
                </a:solidFill>
                <a:latin typeface="Calibri"/>
                <a:cs typeface="Calibri"/>
              </a:rPr>
              <a:t>Priorité</a:t>
            </a:r>
            <a:endParaRPr sz="1400">
              <a:latin typeface="Calibri"/>
              <a:cs typeface="Calibri"/>
            </a:endParaRPr>
          </a:p>
          <a:p>
            <a:pPr marR="10160" algn="ctr">
              <a:lnSpc>
                <a:spcPct val="100000"/>
              </a:lnSpc>
              <a:spcBef>
                <a:spcPts val="390"/>
              </a:spcBef>
              <a:defRPr/>
            </a:pPr>
            <a:r>
              <a:rPr lang="fr-FR" sz="1600" b="1" spc="-5">
                <a:solidFill>
                  <a:srgbClr val="FFFFFF"/>
                </a:solidFill>
                <a:latin typeface="Calibri"/>
                <a:cs typeface="Calibri"/>
              </a:rPr>
              <a:t>1</a:t>
            </a:r>
            <a:endParaRPr sz="1600">
              <a:latin typeface="Calibri"/>
              <a:cs typeface="Calibri"/>
            </a:endParaRPr>
          </a:p>
          <a:p>
            <a:pPr marL="156210">
              <a:lnSpc>
                <a:spcPct val="100000"/>
              </a:lnSpc>
              <a:spcBef>
                <a:spcPts val="1270"/>
              </a:spcBef>
              <a:tabLst>
                <a:tab pos="589280" algn="l"/>
              </a:tabLst>
              <a:defRPr/>
            </a:pPr>
            <a:r>
              <a:rPr lang="fr-FR" sz="1100" b="1">
                <a:solidFill>
                  <a:srgbClr val="FFFFFF"/>
                </a:solidFill>
                <a:latin typeface="Calibri"/>
                <a:cs typeface="Calibri"/>
              </a:rPr>
              <a:t>	</a:t>
            </a:r>
            <a:r>
              <a:rPr sz="1100" b="1">
                <a:solidFill>
                  <a:srgbClr val="FFFFFF"/>
                </a:solidFill>
                <a:latin typeface="Calibri"/>
                <a:cs typeface="Calibri"/>
              </a:rPr>
              <a:t>DHFF</a:t>
            </a:r>
            <a:endParaRPr sz="1100">
              <a:latin typeface="Calibri"/>
              <a:cs typeface="Calibri"/>
            </a:endParaRPr>
          </a:p>
        </p:txBody>
      </p:sp>
      <p:pic>
        <p:nvPicPr>
          <p:cNvPr id="19" name="object 19"/>
          <p:cNvPicPr/>
          <p:nvPr/>
        </p:nvPicPr>
        <p:blipFill>
          <a:blip r:embed="rId2"/>
          <a:stretch/>
        </p:blipFill>
        <p:spPr bwMode="auto">
          <a:xfrm>
            <a:off x="915924" y="57911"/>
            <a:ext cx="501395" cy="505968"/>
          </a:xfrm>
          <a:prstGeom prst="rect">
            <a:avLst/>
          </a:prstGeom>
        </p:spPr>
      </p:pic>
      <p:graphicFrame>
        <p:nvGraphicFramePr>
          <p:cNvPr id="20" name="Tableau 21"/>
          <p:cNvGraphicFramePr>
            <a:graphicFrameLocks noGrp="1"/>
          </p:cNvGraphicFramePr>
          <p:nvPr/>
        </p:nvGraphicFramePr>
        <p:xfrm>
          <a:off x="0" y="3584442"/>
          <a:ext cx="7554594" cy="1314304"/>
        </p:xfrm>
        <a:graphic>
          <a:graphicData uri="http://schemas.openxmlformats.org/drawingml/2006/table">
            <a:tbl>
              <a:tblPr firstRow="1" bandRow="1"/>
              <a:tblGrid>
                <a:gridCol w="7554594">
                  <a:extLst>
                    <a:ext uri="{9D8B030D-6E8A-4147-A177-3AD203B41FA5}">
                      <a16:colId xmlns:a16="http://schemas.microsoft.com/office/drawing/2014/main" val="20000"/>
                    </a:ext>
                  </a:extLst>
                </a:gridCol>
              </a:tblGrid>
              <a:tr h="162961">
                <a:tc>
                  <a:txBody>
                    <a:bodyPr/>
                    <a:lstStyle/>
                    <a:p>
                      <a:pPr marL="0" marR="0" lvl="0" indent="0" algn="ctr" defTabSz="685800">
                        <a:lnSpc>
                          <a:spcPct val="100000"/>
                        </a:lnSpc>
                        <a:spcBef>
                          <a:spcPts val="0"/>
                        </a:spcBef>
                        <a:spcAft>
                          <a:spcPts val="0"/>
                        </a:spcAft>
                        <a:buClrTx/>
                        <a:buSzTx/>
                        <a:buFontTx/>
                        <a:buNone/>
                        <a:defRPr/>
                      </a:pPr>
                      <a:r>
                        <a:rPr lang="fr-FR" sz="1200" b="1" spc="-5">
                          <a:solidFill>
                            <a:srgbClr val="FFFFFF"/>
                          </a:solidFill>
                          <a:latin typeface="+mn-lt"/>
                          <a:ea typeface="+mn-ea"/>
                          <a:cs typeface="Calibri"/>
                        </a:rPr>
                        <a:t>Contexte et problématiques</a:t>
                      </a:r>
                      <a:endParaRPr/>
                    </a:p>
                  </a:txBody>
                  <a:tcPr marL="0" marR="0" marT="0" marB="0">
                    <a:lnL w="12700" algn="ctr">
                      <a:noFill/>
                    </a:lnL>
                    <a:lnR w="12700" algn="ctr">
                      <a:noFill/>
                    </a:lnR>
                    <a:lnT w="12700" algn="ctr">
                      <a:noFill/>
                    </a:lnT>
                    <a:lnB w="38100" algn="ctr">
                      <a:noFill/>
                    </a:lnB>
                    <a:solidFill>
                      <a:srgbClr val="31849B"/>
                    </a:solidFill>
                  </a:tcPr>
                </a:tc>
                <a:extLst>
                  <a:ext uri="{0D108BD9-81ED-4DB2-BD59-A6C34878D82A}">
                    <a16:rowId xmlns:a16="http://schemas.microsoft.com/office/drawing/2014/main" val="10000"/>
                  </a:ext>
                </a:extLst>
              </a:tr>
              <a:tr h="1131424">
                <a:tc>
                  <a:txBody>
                    <a:bodyPr/>
                    <a:lstStyle/>
                    <a:p>
                      <a:pPr algn="just">
                        <a:defRPr/>
                      </a:pPr>
                      <a:r>
                        <a:rPr lang="fr-FR" sz="1050">
                          <a:latin typeface="Calibri"/>
                          <a:cs typeface="Calibri"/>
                        </a:rPr>
                        <a:t>La pêche des poissons amphihalins est réglementée selon les espèces, le milieu (eau douce, estuaire, mer), le calendrier et le type d’activité (pêche professionnelle ou récréative). Cette réglementation peut être mal connue et de fait, peu respectée. </a:t>
                      </a:r>
                      <a:endParaRPr/>
                    </a:p>
                    <a:p>
                      <a:pPr algn="just">
                        <a:spcBef>
                          <a:spcPts val="600"/>
                        </a:spcBef>
                        <a:defRPr/>
                      </a:pPr>
                      <a:r>
                        <a:rPr lang="fr-FR" sz="1050">
                          <a:latin typeface="Calibri"/>
                          <a:cs typeface="Calibri"/>
                        </a:rPr>
                        <a:t>Par ailleurs, des braconniers peuvent cibler volontairement des espèces de poissons amphihalins (notamment le Saumon atlantique) alors que sa pêche en cours d’eau est illégale. </a:t>
                      </a:r>
                      <a:endParaRPr/>
                    </a:p>
                    <a:p>
                      <a:pPr algn="just">
                        <a:defRPr/>
                      </a:pPr>
                      <a:r>
                        <a:rPr lang="fr-FR" sz="1050">
                          <a:latin typeface="Calibri"/>
                          <a:cs typeface="Calibri"/>
                        </a:rPr>
                        <a:t>Des services de police de la nature et de contrôle des pêches surveillent les prises de poissons amphihalins. </a:t>
                      </a:r>
                      <a:endParaRPr/>
                    </a:p>
                    <a:p>
                      <a:pPr algn="just">
                        <a:defRPr/>
                      </a:pPr>
                      <a:r>
                        <a:rPr lang="fr-FR" sz="1050">
                          <a:latin typeface="Calibri"/>
                          <a:cs typeface="Calibri"/>
                        </a:rPr>
                        <a:t>L’objectif de cette mesure est de contribuer à la réduction des prises illégales d’amphihalins en mer et en eau douce.</a:t>
                      </a:r>
                      <a:endParaRPr/>
                    </a:p>
                  </a:txBody>
                  <a:tcPr marL="180000" marR="180000">
                    <a:lnL w="12700" algn="ctr">
                      <a:noFill/>
                    </a:lnL>
                    <a:lnR w="12700" algn="ctr">
                      <a:noFill/>
                    </a:lnR>
                    <a:lnT w="38100" algn="ctr">
                      <a:noFill/>
                    </a:lnT>
                    <a:lnB w="12700" algn="ctr">
                      <a:noFill/>
                    </a:lnB>
                    <a:solidFill>
                      <a:schemeClr val="bg1"/>
                    </a:solidFill>
                  </a:tcPr>
                </a:tc>
                <a:extLst>
                  <a:ext uri="{0D108BD9-81ED-4DB2-BD59-A6C34878D82A}">
                    <a16:rowId xmlns:a16="http://schemas.microsoft.com/office/drawing/2014/main" val="10001"/>
                  </a:ext>
                </a:extLst>
              </a:tr>
            </a:tbl>
          </a:graphicData>
        </a:graphic>
      </p:graphicFrame>
      <p:graphicFrame>
        <p:nvGraphicFramePr>
          <p:cNvPr id="21" name="Tableau 22"/>
          <p:cNvGraphicFramePr>
            <a:graphicFrameLocks noGrp="1"/>
          </p:cNvGraphicFramePr>
          <p:nvPr/>
        </p:nvGraphicFramePr>
        <p:xfrm>
          <a:off x="-1" y="4927570"/>
          <a:ext cx="7559676" cy="3066642"/>
        </p:xfrm>
        <a:graphic>
          <a:graphicData uri="http://schemas.openxmlformats.org/drawingml/2006/table">
            <a:tbl>
              <a:tblPr firstRow="1" bandRow="1"/>
              <a:tblGrid>
                <a:gridCol w="7559676">
                  <a:extLst>
                    <a:ext uri="{9D8B030D-6E8A-4147-A177-3AD203B41FA5}">
                      <a16:colId xmlns:a16="http://schemas.microsoft.com/office/drawing/2014/main" val="20000"/>
                    </a:ext>
                  </a:extLst>
                </a:gridCol>
              </a:tblGrid>
              <a:tr h="163623">
                <a:tc>
                  <a:txBody>
                    <a:bodyPr/>
                    <a:lstStyle/>
                    <a:p>
                      <a:pPr marR="2870200" algn="r">
                        <a:lnSpc>
                          <a:spcPct val="100000"/>
                        </a:lnSpc>
                        <a:spcBef>
                          <a:spcPts val="10"/>
                        </a:spcBef>
                        <a:defRPr/>
                      </a:pPr>
                      <a:r>
                        <a:rPr lang="fr-FR" sz="1200" b="1" spc="-5">
                          <a:solidFill>
                            <a:srgbClr val="FFFFFF"/>
                          </a:solidFill>
                          <a:latin typeface="+mn-lt"/>
                          <a:cs typeface="Calibri"/>
                        </a:rPr>
                        <a:t>Description</a:t>
                      </a:r>
                      <a:r>
                        <a:rPr lang="fr-FR" sz="1200" b="1" spc="-10">
                          <a:solidFill>
                            <a:srgbClr val="FFFFFF"/>
                          </a:solidFill>
                          <a:latin typeface="+mn-lt"/>
                          <a:cs typeface="Calibri"/>
                        </a:rPr>
                        <a:t> </a:t>
                      </a:r>
                      <a:r>
                        <a:rPr lang="fr-FR" sz="1200" b="1" spc="-5">
                          <a:solidFill>
                            <a:srgbClr val="FFFFFF"/>
                          </a:solidFill>
                          <a:latin typeface="+mn-lt"/>
                          <a:cs typeface="Calibri"/>
                        </a:rPr>
                        <a:t>des sous-actions</a:t>
                      </a:r>
                      <a:endParaRPr lang="fr-FR" sz="1200">
                        <a:latin typeface="+mn-lt"/>
                        <a:cs typeface="Calibri"/>
                      </a:endParaRPr>
                    </a:p>
                  </a:txBody>
                  <a:tcPr marL="144000" marR="144000" marT="0" marB="0">
                    <a:lnL w="12700" algn="ctr">
                      <a:noFill/>
                    </a:lnL>
                    <a:lnR w="12700" algn="ctr">
                      <a:noFill/>
                    </a:lnR>
                    <a:lnT w="12700" algn="ctr">
                      <a:noFill/>
                    </a:lnT>
                    <a:lnB w="38100" algn="ctr">
                      <a:noFill/>
                    </a:lnB>
                    <a:solidFill>
                      <a:srgbClr val="31849B"/>
                    </a:solidFill>
                  </a:tcPr>
                </a:tc>
                <a:extLst>
                  <a:ext uri="{0D108BD9-81ED-4DB2-BD59-A6C34878D82A}">
                    <a16:rowId xmlns:a16="http://schemas.microsoft.com/office/drawing/2014/main" val="10000"/>
                  </a:ext>
                </a:extLst>
              </a:tr>
              <a:tr h="2883762">
                <a:tc>
                  <a:txBody>
                    <a:bodyPr/>
                    <a:lstStyle/>
                    <a:p>
                      <a:pPr marL="313690" indent="-229235">
                        <a:lnSpc>
                          <a:spcPct val="100000"/>
                        </a:lnSpc>
                        <a:spcBef>
                          <a:spcPts val="635"/>
                        </a:spcBef>
                        <a:buFont typeface="Wingdings"/>
                        <a:buChar char=""/>
                        <a:tabLst>
                          <a:tab pos="313690" algn="l"/>
                          <a:tab pos="314325" algn="l"/>
                        </a:tabLst>
                        <a:defRPr/>
                      </a:pPr>
                      <a:r>
                        <a:rPr lang="fr-FR" sz="1100" b="1" spc="-5">
                          <a:latin typeface="+mn-lt"/>
                          <a:cs typeface="Calibri"/>
                        </a:rPr>
                        <a:t>MER 11.1</a:t>
                      </a:r>
                      <a:r>
                        <a:rPr lang="fr-FR" sz="1100" b="1" spc="-15">
                          <a:latin typeface="+mn-lt"/>
                          <a:cs typeface="Calibri"/>
                        </a:rPr>
                        <a:t> </a:t>
                      </a:r>
                      <a:r>
                        <a:rPr lang="fr-FR" sz="1100" b="1">
                          <a:latin typeface="+mn-lt"/>
                          <a:cs typeface="Calibri"/>
                        </a:rPr>
                        <a:t>–</a:t>
                      </a:r>
                      <a:r>
                        <a:rPr lang="fr-FR" sz="1100" b="1" spc="-20">
                          <a:latin typeface="+mn-lt"/>
                          <a:cs typeface="Calibri"/>
                        </a:rPr>
                        <a:t> Communiquer sur la réglementation et sensibiliser les usagers </a:t>
                      </a:r>
                      <a:endParaRPr/>
                    </a:p>
                    <a:p>
                      <a:pPr marL="84455" marR="0" lvl="0" indent="0" defTabSz="914400">
                        <a:lnSpc>
                          <a:spcPct val="100000"/>
                        </a:lnSpc>
                        <a:spcBef>
                          <a:spcPts val="200"/>
                        </a:spcBef>
                        <a:spcAft>
                          <a:spcPts val="0"/>
                        </a:spcAft>
                        <a:buClrTx/>
                        <a:buSzTx/>
                        <a:buFont typeface="Wingdings"/>
                        <a:buNone/>
                        <a:tabLst>
                          <a:tab pos="313690" algn="l"/>
                          <a:tab pos="314325" algn="l"/>
                        </a:tabLst>
                        <a:defRPr/>
                      </a:pPr>
                      <a:r>
                        <a:rPr lang="fr-FR" sz="1100">
                          <a:latin typeface="+mn-lt"/>
                          <a:cs typeface="Times New Roman"/>
                        </a:rPr>
                        <a:t>Rendre visible la réglementation des pêches de poissons amphihalins sur les secteurs concernés : estuaires du site, zones d’accès aux berges des cours d’eau, ports et cales de mise à l’eau.</a:t>
                      </a:r>
                      <a:endParaRPr/>
                    </a:p>
                    <a:p>
                      <a:pPr marL="84455" marR="0" lvl="0" indent="0" defTabSz="914400">
                        <a:lnSpc>
                          <a:spcPct val="100000"/>
                        </a:lnSpc>
                        <a:spcBef>
                          <a:spcPts val="200"/>
                        </a:spcBef>
                        <a:spcAft>
                          <a:spcPts val="0"/>
                        </a:spcAft>
                        <a:buClrTx/>
                        <a:buSzTx/>
                        <a:buFont typeface="Wingdings"/>
                        <a:buNone/>
                        <a:tabLst>
                          <a:tab pos="313690" algn="l"/>
                          <a:tab pos="314325" algn="l"/>
                        </a:tabLst>
                        <a:defRPr/>
                      </a:pPr>
                      <a:r>
                        <a:rPr lang="fr-FR" sz="1100">
                          <a:latin typeface="+mn-lt"/>
                          <a:cs typeface="Times New Roman"/>
                        </a:rPr>
                        <a:t>Une signalétique adaptée peut être installée ou compléter un panneautage déjà existant. Ces supports de communication :</a:t>
                      </a:r>
                      <a:endParaRPr/>
                    </a:p>
                    <a:p>
                      <a:pPr marL="291233" marR="0" lvl="0" indent="-206777" defTabSz="914400">
                        <a:lnSpc>
                          <a:spcPct val="100000"/>
                        </a:lnSpc>
                        <a:spcBef>
                          <a:spcPts val="200"/>
                        </a:spcBef>
                        <a:spcAft>
                          <a:spcPts val="0"/>
                        </a:spcAft>
                        <a:buClrTx/>
                        <a:buSzTx/>
                        <a:buFont typeface="Wingdings"/>
                        <a:buChar char="§"/>
                        <a:tabLst>
                          <a:tab pos="313690" algn="l"/>
                          <a:tab pos="314325" algn="l"/>
                        </a:tabLst>
                        <a:defRPr/>
                      </a:pPr>
                      <a:r>
                        <a:rPr lang="fr-FR" sz="1100">
                          <a:latin typeface="+mn-lt"/>
                          <a:cs typeface="Times New Roman"/>
                        </a:rPr>
                        <a:t>Illustrent les espèces présentes pour faciliter leur identification par les pêcheurs</a:t>
                      </a:r>
                      <a:endParaRPr/>
                    </a:p>
                    <a:p>
                      <a:pPr marL="291233" marR="0" lvl="0" indent="-206777" defTabSz="914400">
                        <a:lnSpc>
                          <a:spcPct val="100000"/>
                        </a:lnSpc>
                        <a:spcBef>
                          <a:spcPts val="200"/>
                        </a:spcBef>
                        <a:spcAft>
                          <a:spcPts val="0"/>
                        </a:spcAft>
                        <a:buClrTx/>
                        <a:buSzTx/>
                        <a:buFont typeface="Wingdings"/>
                        <a:buChar char="§"/>
                        <a:tabLst>
                          <a:tab pos="313690" algn="l"/>
                          <a:tab pos="314325" algn="l"/>
                        </a:tabLst>
                        <a:defRPr/>
                      </a:pPr>
                      <a:r>
                        <a:rPr lang="fr-FR" sz="1100">
                          <a:latin typeface="+mn-lt"/>
                          <a:cs typeface="Times New Roman"/>
                        </a:rPr>
                        <a:t>Indiquent les normes réglementaires qui s’y appliquent (interdiction/autorisation de pêche, quotas, remise à l’eau obligatoire, déclaration de captures)</a:t>
                      </a:r>
                      <a:endParaRPr/>
                    </a:p>
                    <a:p>
                      <a:pPr marL="291233" marR="0" lvl="0" indent="-206777" defTabSz="914400">
                        <a:lnSpc>
                          <a:spcPct val="100000"/>
                        </a:lnSpc>
                        <a:spcBef>
                          <a:spcPts val="200"/>
                        </a:spcBef>
                        <a:spcAft>
                          <a:spcPts val="0"/>
                        </a:spcAft>
                        <a:buClrTx/>
                        <a:buSzTx/>
                        <a:buFont typeface="Wingdings"/>
                        <a:buChar char="§"/>
                        <a:tabLst>
                          <a:tab pos="313690" algn="l"/>
                          <a:tab pos="314325" algn="l"/>
                        </a:tabLst>
                        <a:defRPr/>
                      </a:pPr>
                      <a:r>
                        <a:rPr lang="fr-FR" sz="1100">
                          <a:latin typeface="+mn-lt"/>
                          <a:cs typeface="Times New Roman"/>
                        </a:rPr>
                        <a:t>Sensibilisent au déclin des populations et à la nécessité de préserver les espèces</a:t>
                      </a:r>
                      <a:endParaRPr/>
                    </a:p>
                    <a:p>
                      <a:pPr marL="291233" marR="0" lvl="0" indent="-206777" defTabSz="914400">
                        <a:lnSpc>
                          <a:spcPct val="100000"/>
                        </a:lnSpc>
                        <a:spcBef>
                          <a:spcPts val="200"/>
                        </a:spcBef>
                        <a:spcAft>
                          <a:spcPts val="0"/>
                        </a:spcAft>
                        <a:buClrTx/>
                        <a:buSzTx/>
                        <a:buFont typeface="Wingdings"/>
                        <a:buChar char="§"/>
                        <a:tabLst>
                          <a:tab pos="313690" algn="l"/>
                          <a:tab pos="314325" algn="l"/>
                        </a:tabLst>
                        <a:defRPr/>
                      </a:pPr>
                      <a:r>
                        <a:rPr lang="fr-FR" sz="1100">
                          <a:latin typeface="+mn-lt"/>
                          <a:cs typeface="Times New Roman"/>
                        </a:rPr>
                        <a:t>Informent sur les bonnes pratiques de pêche et de rejet en mer ou en eau douce des captures remises à l’eau.</a:t>
                      </a:r>
                      <a:endParaRPr/>
                    </a:p>
                    <a:p>
                      <a:pPr marL="291233" marR="0" lvl="0" indent="-206777" defTabSz="914400">
                        <a:lnSpc>
                          <a:spcPct val="100000"/>
                        </a:lnSpc>
                        <a:spcBef>
                          <a:spcPts val="200"/>
                        </a:spcBef>
                        <a:spcAft>
                          <a:spcPts val="0"/>
                        </a:spcAft>
                        <a:buClrTx/>
                        <a:buSzTx/>
                        <a:buFont typeface="Wingdings"/>
                        <a:buChar char="§"/>
                        <a:tabLst>
                          <a:tab pos="313690" algn="l"/>
                          <a:tab pos="314325" algn="l"/>
                        </a:tabLst>
                        <a:defRPr/>
                      </a:pPr>
                      <a:r>
                        <a:rPr lang="fr-FR" sz="1100">
                          <a:latin typeface="+mn-lt"/>
                          <a:cs typeface="Times New Roman"/>
                        </a:rPr>
                        <a:t>Des réunions d’ information peuvent être organisées avec les associations de pêcheurs pour aborder ces sujets. </a:t>
                      </a:r>
                      <a:endParaRPr lang="fr-FR" sz="1100">
                        <a:latin typeface="Times New Roman"/>
                        <a:cs typeface="Times New Roman"/>
                      </a:endParaRPr>
                    </a:p>
                    <a:p>
                      <a:pPr marL="313690" indent="-229235">
                        <a:lnSpc>
                          <a:spcPct val="100000"/>
                        </a:lnSpc>
                        <a:spcBef>
                          <a:spcPts val="1200"/>
                        </a:spcBef>
                        <a:buFont typeface="Wingdings"/>
                        <a:buChar char=""/>
                        <a:tabLst>
                          <a:tab pos="313690" algn="l"/>
                          <a:tab pos="314325" algn="l"/>
                        </a:tabLst>
                        <a:defRPr/>
                      </a:pPr>
                      <a:r>
                        <a:rPr lang="fr-FR" sz="1100" b="1" spc="-5">
                          <a:latin typeface="+mn-lt"/>
                          <a:cs typeface="Calibri"/>
                        </a:rPr>
                        <a:t>MER 11.2</a:t>
                      </a:r>
                      <a:r>
                        <a:rPr lang="fr-FR" sz="1100" b="1" spc="-15">
                          <a:latin typeface="+mn-lt"/>
                          <a:cs typeface="Calibri"/>
                        </a:rPr>
                        <a:t> </a:t>
                      </a:r>
                      <a:r>
                        <a:rPr lang="fr-FR" sz="1100" b="1">
                          <a:latin typeface="+mn-lt"/>
                          <a:cs typeface="Calibri"/>
                        </a:rPr>
                        <a:t>–</a:t>
                      </a:r>
                      <a:r>
                        <a:rPr lang="fr-FR" sz="1100" b="1" spc="-20">
                          <a:latin typeface="+mn-lt"/>
                          <a:cs typeface="Calibri"/>
                        </a:rPr>
                        <a:t> Echanger avec les services de police pour adapter les contrôles</a:t>
                      </a:r>
                      <a:endParaRPr lang="fr-FR" sz="2000" b="1" spc="-20">
                        <a:latin typeface="Times New Roman"/>
                        <a:cs typeface="Times New Roman"/>
                      </a:endParaRPr>
                    </a:p>
                    <a:p>
                      <a:pPr marL="84455" marR="0" lvl="0" indent="0" defTabSz="914400">
                        <a:lnSpc>
                          <a:spcPct val="100000"/>
                        </a:lnSpc>
                        <a:spcBef>
                          <a:spcPts val="200"/>
                        </a:spcBef>
                        <a:spcAft>
                          <a:spcPts val="0"/>
                        </a:spcAft>
                        <a:buClrTx/>
                        <a:buSzTx/>
                        <a:buFont typeface="Wingdings"/>
                        <a:buNone/>
                        <a:tabLst>
                          <a:tab pos="313690" algn="l"/>
                          <a:tab pos="314325" algn="l"/>
                        </a:tabLst>
                        <a:defRPr/>
                      </a:pPr>
                      <a:r>
                        <a:rPr lang="fr-FR" sz="1100">
                          <a:latin typeface="+mn-lt"/>
                          <a:cs typeface="Times New Roman"/>
                        </a:rPr>
                        <a:t>Echanger régulièrement sur les besoins en contrôles  </a:t>
                      </a:r>
                      <a:endParaRPr/>
                    </a:p>
                    <a:p>
                      <a:pPr marL="84455" marR="0" lvl="0" indent="0" defTabSz="914400">
                        <a:lnSpc>
                          <a:spcPct val="100000"/>
                        </a:lnSpc>
                        <a:spcBef>
                          <a:spcPts val="200"/>
                        </a:spcBef>
                        <a:spcAft>
                          <a:spcPts val="0"/>
                        </a:spcAft>
                        <a:buClrTx/>
                        <a:buSzTx/>
                        <a:buFont typeface="Wingdings"/>
                        <a:buNone/>
                        <a:tabLst>
                          <a:tab pos="313690" algn="l"/>
                          <a:tab pos="314325" algn="l"/>
                        </a:tabLst>
                        <a:defRPr/>
                      </a:pPr>
                      <a:r>
                        <a:rPr lang="fr-FR" sz="1100">
                          <a:latin typeface="+mn-lt"/>
                          <a:cs typeface="Times New Roman"/>
                        </a:rPr>
                        <a:t>Cibler les périodes et les secteurs prioritaires</a:t>
                      </a:r>
                      <a:endParaRPr/>
                    </a:p>
                    <a:p>
                      <a:pPr marL="84455" marR="0" lvl="0" indent="0" defTabSz="914400">
                        <a:lnSpc>
                          <a:spcPct val="100000"/>
                        </a:lnSpc>
                        <a:spcBef>
                          <a:spcPts val="200"/>
                        </a:spcBef>
                        <a:spcAft>
                          <a:spcPts val="0"/>
                        </a:spcAft>
                        <a:buClrTx/>
                        <a:buSzTx/>
                        <a:buFont typeface="Wingdings"/>
                        <a:buNone/>
                        <a:tabLst>
                          <a:tab pos="313690" algn="l"/>
                          <a:tab pos="314325" algn="l"/>
                        </a:tabLst>
                        <a:defRPr/>
                      </a:pPr>
                      <a:r>
                        <a:rPr lang="fr-FR" sz="1100">
                          <a:latin typeface="+mn-lt"/>
                          <a:cs typeface="Times New Roman"/>
                        </a:rPr>
                        <a:t>Être informé des opérations menées et des retours</a:t>
                      </a:r>
                      <a:endParaRPr lang="fr-FR" sz="1100" b="1" spc="-20">
                        <a:latin typeface="+mn-lt"/>
                        <a:cs typeface="Calibri"/>
                      </a:endParaRPr>
                    </a:p>
                  </a:txBody>
                  <a:tcPr marL="180000" marR="180000">
                    <a:lnL w="12700" algn="ctr">
                      <a:noFill/>
                    </a:lnL>
                    <a:lnR w="12700" algn="ctr">
                      <a:noFill/>
                    </a:lnR>
                    <a:lnT w="38100" algn="ctr">
                      <a:noFill/>
                    </a:lnT>
                    <a:lnB w="12700" algn="ctr">
                      <a:noFill/>
                    </a:lnB>
                    <a:solidFill>
                      <a:schemeClr val="bg1"/>
                    </a:solidFill>
                  </a:tcPr>
                </a:tc>
                <a:extLst>
                  <a:ext uri="{0D108BD9-81ED-4DB2-BD59-A6C34878D82A}">
                    <a16:rowId xmlns:a16="http://schemas.microsoft.com/office/drawing/2014/main" val="10001"/>
                  </a:ext>
                </a:extLst>
              </a:tr>
            </a:tbl>
          </a:graphicData>
        </a:graphic>
      </p:graphicFrame>
      <p:graphicFrame>
        <p:nvGraphicFramePr>
          <p:cNvPr id="22" name="Tableau 19"/>
          <p:cNvGraphicFramePr>
            <a:graphicFrameLocks noGrp="1"/>
          </p:cNvGraphicFramePr>
          <p:nvPr/>
        </p:nvGraphicFramePr>
        <p:xfrm>
          <a:off x="-1" y="8013309"/>
          <a:ext cx="7559673" cy="1077626"/>
        </p:xfrm>
        <a:graphic>
          <a:graphicData uri="http://schemas.openxmlformats.org/drawingml/2006/table">
            <a:tbl>
              <a:tblPr firstRow="1" firstCol="1" bandRow="1"/>
              <a:tblGrid>
                <a:gridCol w="1369652">
                  <a:extLst>
                    <a:ext uri="{9D8B030D-6E8A-4147-A177-3AD203B41FA5}">
                      <a16:colId xmlns:a16="http://schemas.microsoft.com/office/drawing/2014/main" val="20000"/>
                    </a:ext>
                  </a:extLst>
                </a:gridCol>
                <a:gridCol w="2878435">
                  <a:extLst>
                    <a:ext uri="{9D8B030D-6E8A-4147-A177-3AD203B41FA5}">
                      <a16:colId xmlns:a16="http://schemas.microsoft.com/office/drawing/2014/main" val="20001"/>
                    </a:ext>
                  </a:extLst>
                </a:gridCol>
                <a:gridCol w="3311586">
                  <a:extLst>
                    <a:ext uri="{9D8B030D-6E8A-4147-A177-3AD203B41FA5}">
                      <a16:colId xmlns:a16="http://schemas.microsoft.com/office/drawing/2014/main" val="20002"/>
                    </a:ext>
                  </a:extLst>
                </a:gridCol>
              </a:tblGrid>
              <a:tr h="158936">
                <a:tc gridSpan="3">
                  <a:txBody>
                    <a:bodyPr/>
                    <a:lstStyle/>
                    <a:p>
                      <a:pPr marL="0" marR="2870200" lvl="0" indent="0" algn="r" defTabSz="685800">
                        <a:lnSpc>
                          <a:spcPct val="100000"/>
                        </a:lnSpc>
                        <a:spcBef>
                          <a:spcPts val="10"/>
                        </a:spcBef>
                        <a:spcAft>
                          <a:spcPts val="0"/>
                        </a:spcAft>
                        <a:buClrTx/>
                        <a:buSzTx/>
                        <a:buFontTx/>
                        <a:buNone/>
                        <a:defRPr/>
                      </a:pPr>
                      <a:r>
                        <a:rPr lang="fr-FR" sz="1200" b="1" spc="-5">
                          <a:solidFill>
                            <a:srgbClr val="FFFFFF"/>
                          </a:solidFill>
                          <a:latin typeface="+mn-lt"/>
                          <a:ea typeface="+mn-ea"/>
                          <a:cs typeface="Calibri"/>
                        </a:rPr>
                        <a:t>Modalités de mise en œuvre</a:t>
                      </a:r>
                      <a:endParaRPr/>
                    </a:p>
                  </a:txBody>
                  <a:tcPr marL="63615" marR="63615" marT="0" marB="0" anchor="ctr">
                    <a:lnL w="12700" algn="ctr">
                      <a:noFill/>
                    </a:lnL>
                    <a:lnR w="12700" algn="ctr">
                      <a:noFill/>
                    </a:lnR>
                    <a:lnT w="12700" algn="ctr">
                      <a:noFill/>
                    </a:lnT>
                    <a:lnB w="12700" algn="ctr">
                      <a:noFill/>
                    </a:lnB>
                    <a:solidFill>
                      <a:srgbClr val="31849B"/>
                    </a:solidFill>
                  </a:tcPr>
                </a:tc>
                <a:tc hMerge="1">
                  <a:txBody>
                    <a:bodyPr/>
                    <a:lstStyle/>
                    <a:p>
                      <a:endParaRPr/>
                    </a:p>
                  </a:txBody>
                  <a:tcPr/>
                </a:tc>
                <a:tc hMerge="1">
                  <a:txBody>
                    <a:bodyPr/>
                    <a:lstStyle/>
                    <a:p>
                      <a:endParaRPr/>
                    </a:p>
                  </a:txBody>
                  <a:tcPr/>
                </a:tc>
                <a:extLst>
                  <a:ext uri="{0D108BD9-81ED-4DB2-BD59-A6C34878D82A}">
                    <a16:rowId xmlns:a16="http://schemas.microsoft.com/office/drawing/2014/main" val="10000"/>
                  </a:ext>
                </a:extLst>
              </a:tr>
              <a:tr h="224186">
                <a:tc>
                  <a:txBody>
                    <a:bodyPr/>
                    <a:lstStyle/>
                    <a:p>
                      <a:pPr algn="l" defTabSz="685800">
                        <a:spcBef>
                          <a:spcPts val="300"/>
                        </a:spcBef>
                        <a:spcAft>
                          <a:spcPts val="0"/>
                        </a:spcAft>
                        <a:defRPr/>
                      </a:pPr>
                      <a:r>
                        <a:rPr lang="fr-FR" sz="1100" b="1"/>
                        <a:t>Action</a:t>
                      </a:r>
                      <a:endParaRPr lang="fr-FR" sz="1100" b="1">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tc>
                  <a:txBody>
                    <a:bodyPr/>
                    <a:lstStyle/>
                    <a:p>
                      <a:pPr algn="l" defTabSz="685800">
                        <a:spcBef>
                          <a:spcPts val="300"/>
                        </a:spcBef>
                        <a:spcAft>
                          <a:spcPts val="0"/>
                        </a:spcAft>
                        <a:defRPr/>
                      </a:pPr>
                      <a:r>
                        <a:rPr lang="fr-FR" sz="1100" b="1"/>
                        <a:t>Maître(s) d’ouvrage potentiel(s)</a:t>
                      </a:r>
                      <a:endParaRPr lang="fr-FR" sz="1100" b="1">
                        <a:solidFill>
                          <a:schemeClr val="dk1"/>
                        </a:solidFill>
                        <a:latin typeface="+mn-lt"/>
                        <a:ea typeface="+mn-ea"/>
                        <a:cs typeface="+mn-cs"/>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tc>
                  <a:txBody>
                    <a:bodyPr/>
                    <a:lstStyle/>
                    <a:p>
                      <a:pPr algn="l" defTabSz="685800">
                        <a:spcBef>
                          <a:spcPts val="300"/>
                        </a:spcBef>
                        <a:spcAft>
                          <a:spcPts val="0"/>
                        </a:spcAft>
                        <a:defRPr/>
                      </a:pPr>
                      <a:r>
                        <a:rPr lang="fr-FR" sz="1100" b="1"/>
                        <a:t>Partenaires potentiels</a:t>
                      </a:r>
                      <a:endParaRPr lang="fr-FR" sz="1100" b="1">
                        <a:solidFill>
                          <a:schemeClr val="dk1"/>
                        </a:solidFill>
                        <a:latin typeface="+mn-lt"/>
                        <a:ea typeface="+mn-ea"/>
                        <a:cs typeface="+mn-cs"/>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noFill/>
                    </a:lnT>
                    <a:lnB w="12700" algn="ctr">
                      <a:solidFill>
                        <a:schemeClr val="accent1">
                          <a:lumMod val="20000"/>
                          <a:lumOff val="80000"/>
                        </a:schemeClr>
                      </a:solidFill>
                    </a:lnB>
                    <a:solidFill>
                      <a:schemeClr val="tx2">
                        <a:lumMod val="60000"/>
                        <a:lumOff val="40000"/>
                        <a:alpha val="20000"/>
                      </a:schemeClr>
                    </a:solidFill>
                  </a:tcPr>
                </a:tc>
                <a:extLst>
                  <a:ext uri="{0D108BD9-81ED-4DB2-BD59-A6C34878D82A}">
                    <a16:rowId xmlns:a16="http://schemas.microsoft.com/office/drawing/2014/main" val="10001"/>
                  </a:ext>
                </a:extLst>
              </a:tr>
              <a:tr h="276700">
                <a:tc>
                  <a:txBody>
                    <a:bodyPr/>
                    <a:lstStyle/>
                    <a:p>
                      <a:pPr algn="l" defTabSz="685800">
                        <a:spcBef>
                          <a:spcPts val="300"/>
                        </a:spcBef>
                        <a:spcAft>
                          <a:spcPts val="0"/>
                        </a:spcAft>
                        <a:defRPr/>
                      </a:pPr>
                      <a:r>
                        <a:rPr lang="fr-FR" sz="1100" b="1" spc="-5">
                          <a:latin typeface="+mn-lt"/>
                          <a:cs typeface="Calibri"/>
                        </a:rPr>
                        <a:t>   1</a:t>
                      </a:r>
                      <a:endParaRPr lang="fr-FR" sz="1100">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tc>
                  <a:txBody>
                    <a:bodyPr/>
                    <a:lstStyle/>
                    <a:p>
                      <a:pPr algn="l" defTabSz="685800">
                        <a:spcBef>
                          <a:spcPts val="300"/>
                        </a:spcBef>
                        <a:spcAft>
                          <a:spcPts val="0"/>
                        </a:spcAft>
                        <a:defRPr/>
                      </a:pPr>
                      <a:r>
                        <a:rPr lang="fr-FR" sz="1100">
                          <a:solidFill>
                            <a:schemeClr val="dk1"/>
                          </a:solidFill>
                          <a:latin typeface="+mn-lt"/>
                          <a:ea typeface="+mn-ea"/>
                          <a:cs typeface="+mn-cs"/>
                        </a:rPr>
                        <a:t>OFB</a:t>
                      </a:r>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tc>
                  <a:txBody>
                    <a:bodyPr/>
                    <a:lstStyle/>
                    <a:p>
                      <a:pPr algn="just">
                        <a:buClr>
                          <a:srgbClr val="000000"/>
                        </a:buClr>
                        <a:defRPr/>
                      </a:pPr>
                      <a:r>
                        <a:rPr lang="fr-FR" sz="1100" spc="-1">
                          <a:solidFill>
                            <a:srgbClr val="000000"/>
                          </a:solidFill>
                          <a:latin typeface="+mn-lt"/>
                          <a:ea typeface="DejaVu Sans"/>
                        </a:rPr>
                        <a:t>Services de police (SD OFB, ULAM DDTM)</a:t>
                      </a:r>
                      <a:endParaRPr lang="fr-FR" sz="1100"/>
                    </a:p>
                    <a:p>
                      <a:pPr algn="just">
                        <a:buClr>
                          <a:srgbClr val="000000"/>
                        </a:buClr>
                        <a:defRPr/>
                      </a:pPr>
                      <a:r>
                        <a:rPr lang="fr-FR" sz="1100" spc="-1">
                          <a:solidFill>
                            <a:srgbClr val="000000"/>
                          </a:solidFill>
                          <a:latin typeface="+mn-lt"/>
                          <a:ea typeface="DejaVu Sans"/>
                        </a:rPr>
                        <a:t>Bretagne Grands Migrateurs</a:t>
                      </a:r>
                      <a:endParaRPr lang="fr-FR" sz="1100"/>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tcPr>
                </a:tc>
                <a:extLst>
                  <a:ext uri="{0D108BD9-81ED-4DB2-BD59-A6C34878D82A}">
                    <a16:rowId xmlns:a16="http://schemas.microsoft.com/office/drawing/2014/main" val="10002"/>
                  </a:ext>
                </a:extLst>
              </a:tr>
              <a:tr h="143812">
                <a:tc>
                  <a:txBody>
                    <a:bodyPr/>
                    <a:lstStyle/>
                    <a:p>
                      <a:pPr algn="l" defTabSz="685800">
                        <a:spcBef>
                          <a:spcPts val="300"/>
                        </a:spcBef>
                        <a:spcAft>
                          <a:spcPts val="0"/>
                        </a:spcAft>
                        <a:defRPr/>
                      </a:pPr>
                      <a:r>
                        <a:rPr lang="fr-FR" sz="1100" b="1" spc="-5">
                          <a:latin typeface="+mn-lt"/>
                          <a:cs typeface="Calibri"/>
                        </a:rPr>
                        <a:t>   2</a:t>
                      </a:r>
                      <a:endParaRPr lang="fr-FR" sz="1100">
                        <a:solidFill>
                          <a:schemeClr val="dk1"/>
                        </a:solidFill>
                        <a:latin typeface="+mn-lt"/>
                        <a:ea typeface="+mn-ea"/>
                        <a:cs typeface="+mn-cs"/>
                      </a:endParaRPr>
                    </a:p>
                  </a:txBody>
                  <a:tcPr marL="63615" marR="63615" marT="0" marB="0">
                    <a:lnL w="12700" algn="ctr">
                      <a:no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tc>
                  <a:txBody>
                    <a:bodyPr/>
                    <a:lstStyle/>
                    <a:p>
                      <a:pPr algn="l" defTabSz="685800">
                        <a:spcBef>
                          <a:spcPts val="300"/>
                        </a:spcBef>
                        <a:spcAft>
                          <a:spcPts val="0"/>
                        </a:spcAft>
                        <a:defRPr/>
                      </a:pPr>
                      <a:r>
                        <a:rPr lang="fr-FR" sz="1100">
                          <a:solidFill>
                            <a:schemeClr val="dk1"/>
                          </a:solidFill>
                          <a:latin typeface="+mn-lt"/>
                          <a:ea typeface="+mn-ea"/>
                          <a:cs typeface="+mn-cs"/>
                        </a:rPr>
                        <a:t>OFB</a:t>
                      </a:r>
                      <a:endParaRPr/>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tc>
                  <a:txBody>
                    <a:bodyPr/>
                    <a:lstStyle/>
                    <a:p>
                      <a:pPr algn="just">
                        <a:buClr>
                          <a:srgbClr val="000000"/>
                        </a:buClr>
                        <a:defRPr/>
                      </a:pPr>
                      <a:r>
                        <a:rPr lang="fr-FR" sz="1100" spc="-1">
                          <a:solidFill>
                            <a:srgbClr val="000000"/>
                          </a:solidFill>
                          <a:latin typeface="+mn-lt"/>
                          <a:ea typeface="DejaVu Sans"/>
                        </a:rPr>
                        <a:t>Services de police (SD OFB, ULAM DDTM)</a:t>
                      </a:r>
                      <a:endParaRPr lang="fr-FR" sz="1100"/>
                    </a:p>
                    <a:p>
                      <a:pPr algn="just">
                        <a:buClr>
                          <a:srgbClr val="000000"/>
                        </a:buClr>
                        <a:defRPr/>
                      </a:pPr>
                      <a:r>
                        <a:rPr lang="fr-FR" sz="1100" spc="-1">
                          <a:solidFill>
                            <a:srgbClr val="000000"/>
                          </a:solidFill>
                          <a:latin typeface="+mn-lt"/>
                          <a:ea typeface="DejaVu Sans"/>
                        </a:rPr>
                        <a:t>Bretagne Grands Migrateurs</a:t>
                      </a:r>
                      <a:endParaRPr lang="fr-FR" sz="1100"/>
                    </a:p>
                  </a:txBody>
                  <a:tcPr marL="63615" marR="63615" marT="0" marB="0">
                    <a:lnL w="12700" algn="ctr">
                      <a:solidFill>
                        <a:schemeClr val="accent1">
                          <a:lumMod val="20000"/>
                          <a:lumOff val="80000"/>
                        </a:schemeClr>
                      </a:solidFill>
                    </a:lnL>
                    <a:lnR w="12700" algn="ctr">
                      <a:solidFill>
                        <a:schemeClr val="accent1">
                          <a:lumMod val="20000"/>
                          <a:lumOff val="80000"/>
                        </a:schemeClr>
                      </a:solidFill>
                    </a:lnR>
                    <a:lnT w="12700" algn="ctr">
                      <a:solidFill>
                        <a:schemeClr val="accent1">
                          <a:lumMod val="20000"/>
                          <a:lumOff val="80000"/>
                        </a:schemeClr>
                      </a:solidFill>
                    </a:lnT>
                    <a:lnB w="12700" algn="ctr">
                      <a:solidFill>
                        <a:schemeClr val="accent1">
                          <a:lumMod val="20000"/>
                          <a:lumOff val="80000"/>
                        </a:schemeClr>
                      </a:solidFill>
                    </a:lnB>
                    <a:solidFill>
                      <a:schemeClr val="accent1">
                        <a:lumMod val="40000"/>
                        <a:lumOff val="60000"/>
                        <a:alpha val="20000"/>
                      </a:schemeClr>
                    </a:solidFill>
                  </a:tcPr>
                </a:tc>
                <a:extLst>
                  <a:ext uri="{0D108BD9-81ED-4DB2-BD59-A6C34878D82A}">
                    <a16:rowId xmlns:a16="http://schemas.microsoft.com/office/drawing/2014/main" val="10003"/>
                  </a:ext>
                </a:extLst>
              </a:tr>
            </a:tbl>
          </a:graphicData>
        </a:graphic>
      </p:graphicFrame>
      <p:graphicFrame>
        <p:nvGraphicFramePr>
          <p:cNvPr id="23" name="Tableau 20"/>
          <p:cNvGraphicFramePr>
            <a:graphicFrameLocks noGrp="1"/>
          </p:cNvGraphicFramePr>
          <p:nvPr/>
        </p:nvGraphicFramePr>
        <p:xfrm>
          <a:off x="1397" y="9110032"/>
          <a:ext cx="7559675" cy="864480"/>
        </p:xfrm>
        <a:graphic>
          <a:graphicData uri="http://schemas.openxmlformats.org/drawingml/2006/table">
            <a:tbl>
              <a:tblPr firstRow="1" firstCol="1" bandRow="1"/>
              <a:tblGrid>
                <a:gridCol w="7559675">
                  <a:extLst>
                    <a:ext uri="{9D8B030D-6E8A-4147-A177-3AD203B41FA5}">
                      <a16:colId xmlns:a16="http://schemas.microsoft.com/office/drawing/2014/main" val="20000"/>
                    </a:ext>
                  </a:extLst>
                </a:gridCol>
              </a:tblGrid>
              <a:tr h="100029">
                <a:tc>
                  <a:txBody>
                    <a:bodyPr/>
                    <a:lstStyle/>
                    <a:p>
                      <a:pPr marL="0" marR="0" lvl="0" indent="0" algn="ctr" defTabSz="685800">
                        <a:lnSpc>
                          <a:spcPct val="100000"/>
                        </a:lnSpc>
                        <a:spcBef>
                          <a:spcPts val="0"/>
                        </a:spcBef>
                        <a:spcAft>
                          <a:spcPts val="0"/>
                        </a:spcAft>
                        <a:buClrTx/>
                        <a:buSzTx/>
                        <a:buFontTx/>
                        <a:buNone/>
                        <a:defRPr/>
                      </a:pPr>
                      <a:r>
                        <a:rPr lang="fr-FR" sz="1200" b="1" strike="noStrike" spc="-1">
                          <a:solidFill>
                            <a:srgbClr val="FFFFFF"/>
                          </a:solidFill>
                          <a:latin typeface="Century Gothic"/>
                          <a:ea typeface="DejaVu Sans"/>
                          <a:cs typeface="+mn-cs"/>
                        </a:rPr>
                        <a:t>Indicateurs de réalisation</a:t>
                      </a:r>
                      <a:endParaRPr/>
                    </a:p>
                  </a:txBody>
                  <a:tcPr marL="68580" marR="68580" marT="0" marB="0" anchor="ctr">
                    <a:lnL w="12700" algn="ctr">
                      <a:noFill/>
                    </a:lnL>
                    <a:lnR w="12700" algn="ctr">
                      <a:noFill/>
                    </a:lnR>
                    <a:lnT w="12700" algn="ctr">
                      <a:noFill/>
                    </a:lnT>
                    <a:lnB w="12700" algn="ctr">
                      <a:noFill/>
                    </a:lnB>
                    <a:solidFill>
                      <a:srgbClr val="31849B"/>
                    </a:solidFill>
                  </a:tcPr>
                </a:tc>
                <a:extLst>
                  <a:ext uri="{0D108BD9-81ED-4DB2-BD59-A6C34878D82A}">
                    <a16:rowId xmlns:a16="http://schemas.microsoft.com/office/drawing/2014/main" val="10000"/>
                  </a:ext>
                </a:extLst>
              </a:tr>
              <a:tr h="447834">
                <a:tc>
                  <a:txBody>
                    <a:bodyPr/>
                    <a:lstStyle/>
                    <a:p>
                      <a:pPr marR="71755" algn="l">
                        <a:lnSpc>
                          <a:spcPct val="100000"/>
                        </a:lnSpc>
                        <a:spcAft>
                          <a:spcPts val="0"/>
                        </a:spcAft>
                        <a:tabLst>
                          <a:tab pos="151765" algn="l"/>
                        </a:tabLst>
                        <a:defRPr/>
                      </a:pPr>
                      <a:r>
                        <a:rPr lang="fr-FR" sz="1000" b="0"/>
                        <a:t>-Réalisation et pose des supports de communication</a:t>
                      </a:r>
                      <a:endParaRPr/>
                    </a:p>
                    <a:p>
                      <a:pPr marR="71755" algn="l">
                        <a:lnSpc>
                          <a:spcPct val="100000"/>
                        </a:lnSpc>
                        <a:spcAft>
                          <a:spcPts val="0"/>
                        </a:spcAft>
                        <a:tabLst>
                          <a:tab pos="151765" algn="l"/>
                        </a:tabLst>
                        <a:defRPr/>
                      </a:pPr>
                      <a:r>
                        <a:rPr lang="fr-FR" sz="1000" b="0"/>
                        <a:t>-Echanges avec les services de police</a:t>
                      </a:r>
                      <a:endParaRPr/>
                    </a:p>
                    <a:p>
                      <a:pPr marL="0" marR="71755" lvl="0" indent="0" algn="l" defTabSz="914400">
                        <a:lnSpc>
                          <a:spcPct val="100000"/>
                        </a:lnSpc>
                        <a:spcBef>
                          <a:spcPts val="0"/>
                        </a:spcBef>
                        <a:spcAft>
                          <a:spcPts val="0"/>
                        </a:spcAft>
                        <a:buClrTx/>
                        <a:buSzTx/>
                        <a:buFontTx/>
                        <a:buNone/>
                        <a:tabLst>
                          <a:tab pos="151765" algn="l"/>
                        </a:tabLst>
                        <a:defRPr/>
                      </a:pPr>
                      <a:r>
                        <a:rPr lang="fr-FR" sz="1000" b="0" spc="-1">
                          <a:solidFill>
                            <a:srgbClr val="000000"/>
                          </a:solidFill>
                          <a:latin typeface="+mn-lt"/>
                        </a:rPr>
                        <a:t>-Nombre de contrôles opérés</a:t>
                      </a:r>
                      <a:endParaRPr lang="fr-FR" sz="1000" b="0"/>
                    </a:p>
                    <a:p>
                      <a:pPr marR="71755" algn="l">
                        <a:lnSpc>
                          <a:spcPct val="100000"/>
                        </a:lnSpc>
                        <a:spcAft>
                          <a:spcPts val="0"/>
                        </a:spcAft>
                        <a:tabLst>
                          <a:tab pos="151765" algn="l"/>
                        </a:tabLst>
                        <a:defRPr/>
                      </a:pPr>
                      <a:endParaRPr lang="fr-FR" sz="1000">
                        <a:latin typeface="Calibri"/>
                        <a:ea typeface="Calibri"/>
                        <a:cs typeface="Times New Roman"/>
                      </a:endParaRPr>
                    </a:p>
                  </a:txBody>
                  <a:tcPr marL="68580" marR="68580" marT="72000" marB="0">
                    <a:lnL w="12700" algn="ctr">
                      <a:noFill/>
                    </a:lnL>
                    <a:lnR w="12700" algn="ctr">
                      <a:noFill/>
                    </a:lnR>
                    <a:lnT w="12700" algn="ctr">
                      <a:noFill/>
                    </a:lnT>
                    <a:lnB w="12700" algn="ctr">
                      <a:noFill/>
                    </a:lnB>
                    <a:solidFill>
                      <a:srgbClr val="F6FBFC">
                        <a:alpha val="20000"/>
                      </a:srgbClr>
                    </a:solidFill>
                  </a:tcPr>
                </a:tc>
                <a:extLst>
                  <a:ext uri="{0D108BD9-81ED-4DB2-BD59-A6C34878D82A}">
                    <a16:rowId xmlns:a16="http://schemas.microsoft.com/office/drawing/2014/main" val="10001"/>
                  </a:ext>
                </a:extLst>
              </a:tr>
            </a:tbl>
          </a:graphicData>
        </a:graphic>
      </p:graphicFrame>
      <p:graphicFrame>
        <p:nvGraphicFramePr>
          <p:cNvPr id="24" name="Tableau 23"/>
          <p:cNvGraphicFramePr>
            <a:graphicFrameLocks noGrp="1"/>
          </p:cNvGraphicFramePr>
          <p:nvPr/>
        </p:nvGraphicFramePr>
        <p:xfrm>
          <a:off x="0" y="10086747"/>
          <a:ext cx="7559675" cy="472440"/>
        </p:xfrm>
        <a:graphic>
          <a:graphicData uri="http://schemas.openxmlformats.org/drawingml/2006/table">
            <a:tbl>
              <a:tblPr firstRow="1" firstCol="1" bandRow="1"/>
              <a:tblGrid>
                <a:gridCol w="7559675">
                  <a:extLst>
                    <a:ext uri="{9D8B030D-6E8A-4147-A177-3AD203B41FA5}">
                      <a16:colId xmlns:a16="http://schemas.microsoft.com/office/drawing/2014/main" val="20000"/>
                    </a:ext>
                  </a:extLst>
                </a:gridCol>
              </a:tblGrid>
              <a:tr h="53125">
                <a:tc>
                  <a:txBody>
                    <a:bodyPr/>
                    <a:lstStyle/>
                    <a:p>
                      <a:pPr marL="0" marR="0" lvl="0" indent="0" algn="ctr" defTabSz="685800">
                        <a:lnSpc>
                          <a:spcPct val="100000"/>
                        </a:lnSpc>
                        <a:spcBef>
                          <a:spcPts val="0"/>
                        </a:spcBef>
                        <a:spcAft>
                          <a:spcPts val="0"/>
                        </a:spcAft>
                        <a:buClrTx/>
                        <a:buSzTx/>
                        <a:buFontTx/>
                        <a:buNone/>
                        <a:defRPr/>
                      </a:pPr>
                      <a:r>
                        <a:rPr lang="fr-FR" sz="1200" b="1" strike="noStrike" spc="-1">
                          <a:solidFill>
                            <a:srgbClr val="FFFFFF"/>
                          </a:solidFill>
                          <a:latin typeface="Century Gothic"/>
                          <a:ea typeface="DejaVu Sans"/>
                          <a:cs typeface="+mn-cs"/>
                        </a:rPr>
                        <a:t>Références</a:t>
                      </a:r>
                      <a:endParaRPr/>
                    </a:p>
                  </a:txBody>
                  <a:tcPr marL="68580" marR="68580" marT="0" marB="0" anchor="ctr">
                    <a:lnL w="12700" algn="ctr">
                      <a:noFill/>
                    </a:lnL>
                    <a:lnR w="12700" algn="ctr">
                      <a:noFill/>
                    </a:lnR>
                    <a:lnT w="12700" algn="ctr">
                      <a:noFill/>
                    </a:lnT>
                    <a:lnB w="12700" algn="ctr">
                      <a:noFill/>
                    </a:lnB>
                    <a:solidFill>
                      <a:srgbClr val="31849B"/>
                    </a:solidFill>
                  </a:tcPr>
                </a:tc>
                <a:extLst>
                  <a:ext uri="{0D108BD9-81ED-4DB2-BD59-A6C34878D82A}">
                    <a16:rowId xmlns:a16="http://schemas.microsoft.com/office/drawing/2014/main" val="10000"/>
                  </a:ext>
                </a:extLst>
              </a:tr>
              <a:tr h="271003">
                <a:tc>
                  <a:txBody>
                    <a:bodyPr/>
                    <a:lstStyle/>
                    <a:p>
                      <a:pPr algn="l">
                        <a:spcBef>
                          <a:spcPts val="300"/>
                        </a:spcBef>
                        <a:spcAft>
                          <a:spcPts val="0"/>
                        </a:spcAft>
                        <a:defRPr/>
                      </a:pPr>
                      <a:r>
                        <a:rPr lang="fr-FR" sz="900"/>
                        <a:t> </a:t>
                      </a:r>
                      <a:endParaRPr/>
                    </a:p>
                    <a:p>
                      <a:pPr marR="71755" algn="l">
                        <a:lnSpc>
                          <a:spcPct val="100000"/>
                        </a:lnSpc>
                        <a:spcAft>
                          <a:spcPts val="0"/>
                        </a:spcAft>
                        <a:tabLst>
                          <a:tab pos="151765" algn="l"/>
                        </a:tabLst>
                        <a:defRPr/>
                      </a:pPr>
                      <a:r>
                        <a:rPr lang="fr-FR" sz="1000"/>
                        <a:t> </a:t>
                      </a:r>
                      <a:endParaRPr lang="fr-FR" sz="1000">
                        <a:latin typeface="Calibri"/>
                        <a:ea typeface="Calibri"/>
                        <a:cs typeface="Times New Roman"/>
                      </a:endParaRPr>
                    </a:p>
                  </a:txBody>
                  <a:tcPr marL="68580" marR="68580" marT="0" marB="0" anchor="ctr">
                    <a:lnL w="12700" algn="ctr">
                      <a:noFill/>
                    </a:lnL>
                    <a:lnR w="12700" algn="ctr">
                      <a:noFill/>
                    </a:lnR>
                    <a:lnT w="12700" algn="ctr">
                      <a:noFill/>
                    </a:lnT>
                    <a:lnB w="12700" algn="ctr">
                      <a:noFill/>
                    </a:lnB>
                    <a:solidFill>
                      <a:srgbClr val="F6FBFC">
                        <a:alpha val="20000"/>
                      </a:srgbClr>
                    </a:solidFill>
                  </a:tcPr>
                </a:tc>
                <a:extLst>
                  <a:ext uri="{0D108BD9-81ED-4DB2-BD59-A6C34878D82A}">
                    <a16:rowId xmlns:a16="http://schemas.microsoft.com/office/drawing/2014/main" val="10001"/>
                  </a:ext>
                </a:extLst>
              </a:tr>
            </a:tbl>
          </a:graphicData>
        </a:graphic>
      </p:graphicFrame>
      <p:pic>
        <p:nvPicPr>
          <p:cNvPr id="25" name="Image 8"/>
          <p:cNvPicPr>
            <a:picLocks noChangeAspect="1"/>
          </p:cNvPicPr>
          <p:nvPr/>
        </p:nvPicPr>
        <p:blipFill>
          <a:blip r:embed="rId3"/>
          <a:stretch/>
        </p:blipFill>
        <p:spPr bwMode="auto">
          <a:xfrm>
            <a:off x="654049" y="2457654"/>
            <a:ext cx="1083530" cy="1097808"/>
          </a:xfrm>
          <a:prstGeom prst="rect">
            <a:avLst/>
          </a:prstGeom>
        </p:spPr>
      </p:pic>
      <p:pic>
        <p:nvPicPr>
          <p:cNvPr id="26" name="Image 25"/>
          <p:cNvPicPr>
            <a:picLocks noChangeAspect="1"/>
          </p:cNvPicPr>
          <p:nvPr/>
        </p:nvPicPr>
        <p:blipFill>
          <a:blip r:embed="rId4"/>
          <a:stretch/>
        </p:blipFill>
        <p:spPr bwMode="auto">
          <a:xfrm rot="16681451">
            <a:off x="44165" y="3099879"/>
            <a:ext cx="522635" cy="244311"/>
          </a:xfrm>
          <a:prstGeom prst="rect">
            <a:avLst/>
          </a:prstGeom>
        </p:spPr>
      </p:pic>
      <p:cxnSp>
        <p:nvCxnSpPr>
          <p:cNvPr id="27" name="Connecteur droit 27"/>
          <p:cNvCxnSpPr>
            <a:cxnSpLocks/>
          </p:cNvCxnSpPr>
          <p:nvPr/>
        </p:nvCxnSpPr>
        <p:spPr bwMode="auto">
          <a:xfrm flipH="1">
            <a:off x="462921" y="2468622"/>
            <a:ext cx="191129" cy="477601"/>
          </a:xfrm>
          <a:prstGeom prst="line">
            <a:avLst/>
          </a:prstGeom>
          <a:ln w="9525" cap="flat" cmpd="sng" algn="ctr">
            <a:solidFill>
              <a:schemeClr val="accent3"/>
            </a:solidFill>
            <a:prstDash val="dash"/>
            <a:round/>
            <a:headEnd type="none" w="med" len="med"/>
            <a:tailEnd type="none" w="med" len="med"/>
          </a:ln>
        </p:spPr>
        <p:style>
          <a:lnRef idx="0">
            <a:srgbClr val="000000"/>
          </a:lnRef>
          <a:fillRef idx="0">
            <a:srgbClr val="000000"/>
          </a:fillRef>
          <a:effectRef idx="0">
            <a:srgbClr val="000000"/>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468</Words>
  <Application>Microsoft Office PowerPoint</Application>
  <DocSecurity>0</DocSecurity>
  <PresentationFormat>Personnalisé</PresentationFormat>
  <Paragraphs>58</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Century Gothic</vt:lpstr>
      <vt:lpstr>DejaVu Sans</vt:lpstr>
      <vt:lpstr>Microsoft Sans Serif</vt:lpstr>
      <vt:lpstr>Times New Roman</vt:lpstr>
      <vt:lpstr>Wingdings</vt:lpstr>
      <vt:lpstr>Office Theme</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LE CLOIREC Ophélie</dc:creator>
  <cp:keywords/>
  <dc:description/>
  <cp:lastModifiedBy>BLANCHARD Pauline</cp:lastModifiedBy>
  <cp:revision>22</cp:revision>
  <dcterms:created xsi:type="dcterms:W3CDTF">2022-12-02T15:43:05Z</dcterms:created>
  <dcterms:modified xsi:type="dcterms:W3CDTF">2023-01-26T15:09:05Z</dcterms:modified>
  <cp:category/>
  <dc:identifier/>
  <cp:contentStatus/>
  <dc:language/>
  <cp:version/>
</cp:coreProperties>
</file>