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Lst>
  <p:sldSz cx="7556500" cy="10693400"/>
  <p:notesSz cx="10693400" cy="7556500"/>
  <p:defaultTextStyle>
    <a:defPPr>
      <a:defRPr lang="fr-FR"/>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LLAZA Sven" initials="M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B0C55BE-B9F7-92A6-D75F-237AA700CEA5}">
  <a:tblStyle styleId="{CB0C55BE-B9F7-92A6-D75F-237AA700CEA5}" styleName="No Style, No Grid">
    <a:wholeTbl>
      <a:tcTxStyle>
        <a:fontRef idx="minor">
          <a:srgbClr val="000000"/>
        </a:fontRef>
        <a:schemeClr val="tx1"/>
      </a:tcTxStyle>
      <a:tcStyle>
        <a:tcBdr>
          <a:left>
            <a:ln w="12700">
              <a:noFill/>
            </a:ln>
          </a:left>
          <a:right>
            <a:ln w="12700">
              <a:noFill/>
            </a:ln>
          </a:right>
          <a:top>
            <a:ln w="12700">
              <a:noFill/>
            </a:ln>
          </a:top>
          <a:bottom>
            <a:ln w="12700">
              <a:noFill/>
            </a:ln>
          </a:bottom>
          <a:insideH>
            <a:ln w="12700">
              <a:noFill/>
            </a:ln>
          </a:insideH>
          <a:insideV>
            <a:ln w="12700">
              <a:noFill/>
            </a:ln>
          </a:insideV>
        </a:tcBdr>
        <a:fill>
          <a:noFill/>
        </a:fill>
      </a:tcStyle>
    </a:wholeTbl>
    <a:band1H>
      <a:tcStyle>
        <a:tcBdr/>
      </a:tcStyle>
    </a:band1H>
    <a:band2H>
      <a:tcStyle>
        <a:tcBdr/>
      </a:tcStyle>
    </a:band2H>
    <a:band1V>
      <a:tcStyle>
        <a:tcBdr/>
      </a:tcStyle>
    </a:band1V>
    <a:band2V>
      <a:tcStyle>
        <a:tcBdr/>
      </a:tcStyle>
    </a:band2V>
    <a:lastCol>
      <a:tcStyle>
        <a:tcBdr/>
      </a:tcStyle>
    </a:lastCol>
    <a:firstCol>
      <a:tcStyle>
        <a:tcBdr/>
      </a:tcStyle>
    </a:firstCol>
    <a:lastRow>
      <a:tcStyle>
        <a:tcBdr/>
      </a:tcStyle>
    </a:lastRow>
    <a:seCell>
      <a:tcStyle>
        <a:tcBdr/>
      </a:tcStyle>
    </a:seCell>
    <a:swCell>
      <a:tcStyle>
        <a:tcBdr/>
      </a:tcStyle>
    </a:swCell>
    <a:firstRow>
      <a:tcStyle>
        <a:tcBdr/>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90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obj" preserve="1" userDrawn="1">
  <p:cSld name="Title Slide">
    <p:spTree>
      <p:nvGrpSpPr>
        <p:cNvPr id="1" name=""/>
        <p:cNvGrpSpPr/>
        <p:nvPr/>
      </p:nvGrpSpPr>
      <p:grpSpPr bwMode="auto">
        <a:xfrm>
          <a:off x="0" y="0"/>
          <a:ext cx="0" cy="0"/>
          <a:chOff x="0" y="0"/>
          <a:chExt cx="0" cy="0"/>
        </a:xfrm>
      </p:grpSpPr>
      <p:sp>
        <p:nvSpPr>
          <p:cNvPr id="4" name="Holder 2"/>
          <p:cNvSpPr>
            <a:spLocks noGrp="1"/>
          </p:cNvSpPr>
          <p:nvPr>
            <p:ph type="ctrTitle"/>
          </p:nvPr>
        </p:nvSpPr>
        <p:spPr bwMode="auto">
          <a:xfrm>
            <a:off x="567213" y="3314954"/>
            <a:ext cx="6428422" cy="2245614"/>
          </a:xfrm>
          <a:prstGeom prst="rect">
            <a:avLst/>
          </a:prstGeom>
        </p:spPr>
        <p:txBody>
          <a:bodyPr wrap="square" lIns="0" tIns="0" rIns="0" bIns="0">
            <a:spAutoFit/>
          </a:bodyPr>
          <a:lstStyle>
            <a:lvl1pPr>
              <a:defRPr/>
            </a:lvl1pPr>
          </a:lstStyle>
          <a:p>
            <a:pPr>
              <a:defRPr/>
            </a:pPr>
            <a:endParaRPr/>
          </a:p>
        </p:txBody>
      </p:sp>
      <p:sp>
        <p:nvSpPr>
          <p:cNvPr id="5" name="Holder 3"/>
          <p:cNvSpPr>
            <a:spLocks noGrp="1"/>
          </p:cNvSpPr>
          <p:nvPr>
            <p:ph type="subTitle" idx="4"/>
          </p:nvPr>
        </p:nvSpPr>
        <p:spPr bwMode="auto">
          <a:xfrm>
            <a:off x="1134427" y="5988303"/>
            <a:ext cx="5293995" cy="2673350"/>
          </a:xfrm>
          <a:prstGeom prst="rect">
            <a:avLst/>
          </a:prstGeom>
        </p:spPr>
        <p:txBody>
          <a:bodyPr wrap="square" lIns="0" tIns="0" rIns="0" bIns="0">
            <a:spAutoFit/>
          </a:bodyPr>
          <a:lstStyle>
            <a:lvl1pPr>
              <a:defRPr/>
            </a:lvl1pPr>
          </a:lstStyle>
          <a:p>
            <a:pPr>
              <a:defRPr/>
            </a:pPr>
            <a:endParaRPr/>
          </a:p>
        </p:txBody>
      </p:sp>
      <p:sp>
        <p:nvSpPr>
          <p:cNvPr id="6" name="Holder 4"/>
          <p:cNvSpPr>
            <a:spLocks noGrp="1"/>
          </p:cNvSpPr>
          <p:nvPr>
            <p:ph type="ftr" sz="quarter" idx="5"/>
          </p:nvPr>
        </p:nvSpPr>
        <p:spPr bwMode="auto"/>
        <p:txBody>
          <a:bodyPr lIns="0" tIns="0" rIns="0" bIns="0"/>
          <a:lstStyle>
            <a:lvl1pPr algn="ctr">
              <a:defRPr>
                <a:solidFill>
                  <a:schemeClr val="tx1">
                    <a:tint val="75000"/>
                  </a:schemeClr>
                </a:solidFill>
              </a:defRPr>
            </a:lvl1pPr>
          </a:lstStyle>
          <a:p>
            <a:pPr>
              <a:defRPr/>
            </a:pPr>
            <a:endParaRPr/>
          </a:p>
        </p:txBody>
      </p:sp>
      <p:sp>
        <p:nvSpPr>
          <p:cNvPr id="7" name="Holder 5"/>
          <p:cNvSpPr>
            <a:spLocks noGrp="1"/>
          </p:cNvSpPr>
          <p:nvPr>
            <p:ph type="dt" sz="half" idx="6"/>
          </p:nvPr>
        </p:nvSpPr>
        <p:spPr bwMode="auto"/>
        <p:txBody>
          <a:bodyPr lIns="0" tIns="0" rIns="0" bIns="0"/>
          <a:lstStyle>
            <a:lvl1pPr algn="l">
              <a:defRPr>
                <a:solidFill>
                  <a:schemeClr val="tx1">
                    <a:tint val="75000"/>
                  </a:schemeClr>
                </a:solidFill>
              </a:defRPr>
            </a:lvl1pPr>
          </a:lstStyle>
          <a:p>
            <a:pPr>
              <a:defRPr/>
            </a:pPr>
            <a:fld id="{1D8BD707-D9CF-40AE-B4C6-C98DA3205C09}" type="datetimeFigureOut">
              <a:rPr lang="en-US"/>
              <a:t>1/30/2023</a:t>
            </a:fld>
            <a:endParaRPr lang="en-US"/>
          </a:p>
        </p:txBody>
      </p:sp>
      <p:sp>
        <p:nvSpPr>
          <p:cNvPr id="8" name="Holder 6"/>
          <p:cNvSpPr>
            <a:spLocks noGrp="1"/>
          </p:cNvSpPr>
          <p:nvPr>
            <p:ph type="sldNum" sz="quarter" idx="7"/>
          </p:nvPr>
        </p:nvSpPr>
        <p:spPr bwMode="auto"/>
        <p:txBody>
          <a:bodyPr lIns="0" tIns="0" rIns="0" bIns="0"/>
          <a:lstStyle>
            <a:lvl1pPr algn="r">
              <a:defRPr>
                <a:solidFill>
                  <a:schemeClr val="tx1">
                    <a:tint val="75000"/>
                  </a:schemeClr>
                </a:solidFill>
              </a:defRPr>
            </a:lvl1pPr>
          </a:lstStyle>
          <a:p>
            <a:pPr>
              <a:defRPr/>
            </a:pPr>
            <a:fld id="{B6F15528-21DE-4FAA-801E-634DDDAF4B2B}" type="slidenum">
              <a:rP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Title and Content">
    <p:spTree>
      <p:nvGrpSpPr>
        <p:cNvPr id="1" name=""/>
        <p:cNvGrpSpPr/>
        <p:nvPr/>
      </p:nvGrpSpPr>
      <p:grpSpPr bwMode="auto">
        <a:xfrm>
          <a:off x="0" y="0"/>
          <a:ext cx="0" cy="0"/>
          <a:chOff x="0" y="0"/>
          <a:chExt cx="0" cy="0"/>
        </a:xfrm>
      </p:grpSpPr>
      <p:sp>
        <p:nvSpPr>
          <p:cNvPr id="4" name="Holder 2"/>
          <p:cNvSpPr>
            <a:spLocks noGrp="1"/>
          </p:cNvSpPr>
          <p:nvPr>
            <p:ph type="title"/>
          </p:nvPr>
        </p:nvSpPr>
        <p:spPr bwMode="auto"/>
        <p:txBody>
          <a:bodyPr lIns="0" tIns="0" rIns="0" bIns="0"/>
          <a:lstStyle>
            <a:lvl1pPr>
              <a:defRPr/>
            </a:lvl1pPr>
          </a:lstStyle>
          <a:p>
            <a:pPr>
              <a:defRPr/>
            </a:pPr>
            <a:endParaRPr/>
          </a:p>
        </p:txBody>
      </p:sp>
      <p:sp>
        <p:nvSpPr>
          <p:cNvPr id="5" name="Holder 3"/>
          <p:cNvSpPr>
            <a:spLocks noGrp="1"/>
          </p:cNvSpPr>
          <p:nvPr>
            <p:ph type="body" idx="1"/>
          </p:nvPr>
        </p:nvSpPr>
        <p:spPr bwMode="auto"/>
        <p:txBody>
          <a:bodyPr lIns="0" tIns="0" rIns="0" bIns="0"/>
          <a:lstStyle>
            <a:lvl1pPr>
              <a:defRPr/>
            </a:lvl1pPr>
          </a:lstStyle>
          <a:p>
            <a:pPr>
              <a:defRPr/>
            </a:pPr>
            <a:endParaRPr/>
          </a:p>
        </p:txBody>
      </p:sp>
      <p:sp>
        <p:nvSpPr>
          <p:cNvPr id="6" name="Holder 4"/>
          <p:cNvSpPr>
            <a:spLocks noGrp="1"/>
          </p:cNvSpPr>
          <p:nvPr>
            <p:ph type="ftr" sz="quarter" idx="5"/>
          </p:nvPr>
        </p:nvSpPr>
        <p:spPr bwMode="auto"/>
        <p:txBody>
          <a:bodyPr lIns="0" tIns="0" rIns="0" bIns="0"/>
          <a:lstStyle>
            <a:lvl1pPr algn="ctr">
              <a:defRPr>
                <a:solidFill>
                  <a:schemeClr val="tx1">
                    <a:tint val="75000"/>
                  </a:schemeClr>
                </a:solidFill>
              </a:defRPr>
            </a:lvl1pPr>
          </a:lstStyle>
          <a:p>
            <a:pPr>
              <a:defRPr/>
            </a:pPr>
            <a:endParaRPr/>
          </a:p>
        </p:txBody>
      </p:sp>
      <p:sp>
        <p:nvSpPr>
          <p:cNvPr id="7" name="Holder 5"/>
          <p:cNvSpPr>
            <a:spLocks noGrp="1"/>
          </p:cNvSpPr>
          <p:nvPr>
            <p:ph type="dt" sz="half" idx="6"/>
          </p:nvPr>
        </p:nvSpPr>
        <p:spPr bwMode="auto"/>
        <p:txBody>
          <a:bodyPr lIns="0" tIns="0" rIns="0" bIns="0"/>
          <a:lstStyle>
            <a:lvl1pPr algn="l">
              <a:defRPr>
                <a:solidFill>
                  <a:schemeClr val="tx1">
                    <a:tint val="75000"/>
                  </a:schemeClr>
                </a:solidFill>
              </a:defRPr>
            </a:lvl1pPr>
          </a:lstStyle>
          <a:p>
            <a:pPr>
              <a:defRPr/>
            </a:pPr>
            <a:fld id="{1D8BD707-D9CF-40AE-B4C6-C98DA3205C09}" type="datetimeFigureOut">
              <a:rPr lang="en-US"/>
              <a:t>1/30/2023</a:t>
            </a:fld>
            <a:endParaRPr lang="en-US"/>
          </a:p>
        </p:txBody>
      </p:sp>
      <p:sp>
        <p:nvSpPr>
          <p:cNvPr id="8" name="Holder 6"/>
          <p:cNvSpPr>
            <a:spLocks noGrp="1"/>
          </p:cNvSpPr>
          <p:nvPr>
            <p:ph type="sldNum" sz="quarter" idx="7"/>
          </p:nvPr>
        </p:nvSpPr>
        <p:spPr bwMode="auto"/>
        <p:txBody>
          <a:bodyPr lIns="0" tIns="0" rIns="0" bIns="0"/>
          <a:lstStyle>
            <a:lvl1pPr algn="r">
              <a:defRPr>
                <a:solidFill>
                  <a:schemeClr val="tx1">
                    <a:tint val="75000"/>
                  </a:schemeClr>
                </a:solidFill>
              </a:defRPr>
            </a:lvl1pPr>
          </a:lstStyle>
          <a:p>
            <a:pPr>
              <a:defRPr/>
            </a:pPr>
            <a:fld id="{B6F15528-21DE-4FAA-801E-634DDDAF4B2B}" type="slidenum">
              <a:rP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obj" preserve="1" userDrawn="1">
  <p:cSld name="Two Content">
    <p:spTree>
      <p:nvGrpSpPr>
        <p:cNvPr id="1" name=""/>
        <p:cNvGrpSpPr/>
        <p:nvPr/>
      </p:nvGrpSpPr>
      <p:grpSpPr bwMode="auto">
        <a:xfrm>
          <a:off x="0" y="0"/>
          <a:ext cx="0" cy="0"/>
          <a:chOff x="0" y="0"/>
          <a:chExt cx="0" cy="0"/>
        </a:xfrm>
      </p:grpSpPr>
      <p:sp>
        <p:nvSpPr>
          <p:cNvPr id="4" name="Holder 2"/>
          <p:cNvSpPr>
            <a:spLocks noGrp="1"/>
          </p:cNvSpPr>
          <p:nvPr>
            <p:ph type="title"/>
          </p:nvPr>
        </p:nvSpPr>
        <p:spPr bwMode="auto"/>
        <p:txBody>
          <a:bodyPr lIns="0" tIns="0" rIns="0" bIns="0"/>
          <a:lstStyle>
            <a:lvl1pPr>
              <a:defRPr/>
            </a:lvl1pPr>
          </a:lstStyle>
          <a:p>
            <a:pPr>
              <a:defRPr/>
            </a:pPr>
            <a:endParaRPr/>
          </a:p>
        </p:txBody>
      </p:sp>
      <p:sp>
        <p:nvSpPr>
          <p:cNvPr id="5" name="Holder 3"/>
          <p:cNvSpPr>
            <a:spLocks noGrp="1"/>
          </p:cNvSpPr>
          <p:nvPr>
            <p:ph sz="half" idx="2"/>
          </p:nvPr>
        </p:nvSpPr>
        <p:spPr bwMode="auto">
          <a:xfrm>
            <a:off x="378142" y="2459482"/>
            <a:ext cx="3289839" cy="7057644"/>
          </a:xfrm>
          <a:prstGeom prst="rect">
            <a:avLst/>
          </a:prstGeom>
        </p:spPr>
        <p:txBody>
          <a:bodyPr wrap="square" lIns="0" tIns="0" rIns="0" bIns="0">
            <a:spAutoFit/>
          </a:bodyPr>
          <a:lstStyle>
            <a:lvl1pPr>
              <a:defRPr/>
            </a:lvl1pPr>
          </a:lstStyle>
          <a:p>
            <a:pPr>
              <a:defRPr/>
            </a:pPr>
            <a:endParaRPr/>
          </a:p>
        </p:txBody>
      </p:sp>
      <p:sp>
        <p:nvSpPr>
          <p:cNvPr id="6" name="Holder 4"/>
          <p:cNvSpPr>
            <a:spLocks noGrp="1"/>
          </p:cNvSpPr>
          <p:nvPr>
            <p:ph sz="half" idx="3"/>
          </p:nvPr>
        </p:nvSpPr>
        <p:spPr bwMode="auto">
          <a:xfrm>
            <a:off x="3894867" y="2459482"/>
            <a:ext cx="3289839" cy="7057644"/>
          </a:xfrm>
          <a:prstGeom prst="rect">
            <a:avLst/>
          </a:prstGeom>
        </p:spPr>
        <p:txBody>
          <a:bodyPr wrap="square" lIns="0" tIns="0" rIns="0" bIns="0">
            <a:spAutoFit/>
          </a:bodyPr>
          <a:lstStyle>
            <a:lvl1pPr>
              <a:defRPr/>
            </a:lvl1pPr>
          </a:lstStyle>
          <a:p>
            <a:pPr>
              <a:defRPr/>
            </a:pPr>
            <a:endParaRPr/>
          </a:p>
        </p:txBody>
      </p:sp>
      <p:sp>
        <p:nvSpPr>
          <p:cNvPr id="7" name="Holder 5"/>
          <p:cNvSpPr>
            <a:spLocks noGrp="1"/>
          </p:cNvSpPr>
          <p:nvPr>
            <p:ph type="ftr" sz="quarter" idx="5"/>
          </p:nvPr>
        </p:nvSpPr>
        <p:spPr bwMode="auto"/>
        <p:txBody>
          <a:bodyPr lIns="0" tIns="0" rIns="0" bIns="0"/>
          <a:lstStyle>
            <a:lvl1pPr algn="ctr">
              <a:defRPr>
                <a:solidFill>
                  <a:schemeClr val="tx1">
                    <a:tint val="75000"/>
                  </a:schemeClr>
                </a:solidFill>
              </a:defRPr>
            </a:lvl1pPr>
          </a:lstStyle>
          <a:p>
            <a:pPr>
              <a:defRPr/>
            </a:pPr>
            <a:endParaRPr/>
          </a:p>
        </p:txBody>
      </p:sp>
      <p:sp>
        <p:nvSpPr>
          <p:cNvPr id="8" name="Holder 6"/>
          <p:cNvSpPr>
            <a:spLocks noGrp="1"/>
          </p:cNvSpPr>
          <p:nvPr>
            <p:ph type="dt" sz="half" idx="6"/>
          </p:nvPr>
        </p:nvSpPr>
        <p:spPr bwMode="auto"/>
        <p:txBody>
          <a:bodyPr lIns="0" tIns="0" rIns="0" bIns="0"/>
          <a:lstStyle>
            <a:lvl1pPr algn="l">
              <a:defRPr>
                <a:solidFill>
                  <a:schemeClr val="tx1">
                    <a:tint val="75000"/>
                  </a:schemeClr>
                </a:solidFill>
              </a:defRPr>
            </a:lvl1pPr>
          </a:lstStyle>
          <a:p>
            <a:pPr>
              <a:defRPr/>
            </a:pPr>
            <a:fld id="{1D8BD707-D9CF-40AE-B4C6-C98DA3205C09}" type="datetimeFigureOut">
              <a:rPr lang="en-US"/>
              <a:t>1/30/2023</a:t>
            </a:fld>
            <a:endParaRPr lang="en-US"/>
          </a:p>
        </p:txBody>
      </p:sp>
      <p:sp>
        <p:nvSpPr>
          <p:cNvPr id="9" name="Holder 7"/>
          <p:cNvSpPr>
            <a:spLocks noGrp="1"/>
          </p:cNvSpPr>
          <p:nvPr>
            <p:ph type="sldNum" sz="quarter" idx="7"/>
          </p:nvPr>
        </p:nvSpPr>
        <p:spPr bwMode="auto"/>
        <p:txBody>
          <a:bodyPr lIns="0" tIns="0" rIns="0" bIns="0"/>
          <a:lstStyle>
            <a:lvl1pPr algn="r">
              <a:defRPr>
                <a:solidFill>
                  <a:schemeClr val="tx1">
                    <a:tint val="75000"/>
                  </a:schemeClr>
                </a:solidFill>
              </a:defRPr>
            </a:lvl1pPr>
          </a:lstStyle>
          <a:p>
            <a:pPr>
              <a:defRPr/>
            </a:pPr>
            <a:fld id="{B6F15528-21DE-4FAA-801E-634DDDAF4B2B}" type="slidenum">
              <a:rP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obj" preserve="1" userDrawn="1">
  <p:cSld name="Title Only">
    <p:spTree>
      <p:nvGrpSpPr>
        <p:cNvPr id="1" name=""/>
        <p:cNvGrpSpPr/>
        <p:nvPr/>
      </p:nvGrpSpPr>
      <p:grpSpPr bwMode="auto">
        <a:xfrm>
          <a:off x="0" y="0"/>
          <a:ext cx="0" cy="0"/>
          <a:chOff x="0" y="0"/>
          <a:chExt cx="0" cy="0"/>
        </a:xfrm>
      </p:grpSpPr>
      <p:sp>
        <p:nvSpPr>
          <p:cNvPr id="4" name="Holder 2"/>
          <p:cNvSpPr>
            <a:spLocks noGrp="1"/>
          </p:cNvSpPr>
          <p:nvPr>
            <p:ph type="title"/>
          </p:nvPr>
        </p:nvSpPr>
        <p:spPr bwMode="auto"/>
        <p:txBody>
          <a:bodyPr lIns="0" tIns="0" rIns="0" bIns="0"/>
          <a:lstStyle>
            <a:lvl1pPr>
              <a:defRPr/>
            </a:lvl1pPr>
          </a:lstStyle>
          <a:p>
            <a:pPr>
              <a:defRPr/>
            </a:pPr>
            <a:endParaRPr/>
          </a:p>
        </p:txBody>
      </p:sp>
      <p:sp>
        <p:nvSpPr>
          <p:cNvPr id="5" name="Holder 3"/>
          <p:cNvSpPr>
            <a:spLocks noGrp="1"/>
          </p:cNvSpPr>
          <p:nvPr>
            <p:ph type="ftr" sz="quarter" idx="5"/>
          </p:nvPr>
        </p:nvSpPr>
        <p:spPr bwMode="auto"/>
        <p:txBody>
          <a:bodyPr lIns="0" tIns="0" rIns="0" bIns="0"/>
          <a:lstStyle>
            <a:lvl1pPr algn="ctr">
              <a:defRPr>
                <a:solidFill>
                  <a:schemeClr val="tx1">
                    <a:tint val="75000"/>
                  </a:schemeClr>
                </a:solidFill>
              </a:defRPr>
            </a:lvl1pPr>
          </a:lstStyle>
          <a:p>
            <a:pPr>
              <a:defRPr/>
            </a:pPr>
            <a:endParaRPr/>
          </a:p>
        </p:txBody>
      </p:sp>
      <p:sp>
        <p:nvSpPr>
          <p:cNvPr id="6" name="Holder 4"/>
          <p:cNvSpPr>
            <a:spLocks noGrp="1"/>
          </p:cNvSpPr>
          <p:nvPr>
            <p:ph type="dt" sz="half" idx="6"/>
          </p:nvPr>
        </p:nvSpPr>
        <p:spPr bwMode="auto"/>
        <p:txBody>
          <a:bodyPr lIns="0" tIns="0" rIns="0" bIns="0"/>
          <a:lstStyle>
            <a:lvl1pPr algn="l">
              <a:defRPr>
                <a:solidFill>
                  <a:schemeClr val="tx1">
                    <a:tint val="75000"/>
                  </a:schemeClr>
                </a:solidFill>
              </a:defRPr>
            </a:lvl1pPr>
          </a:lstStyle>
          <a:p>
            <a:pPr>
              <a:defRPr/>
            </a:pPr>
            <a:fld id="{1D8BD707-D9CF-40AE-B4C6-C98DA3205C09}" type="datetimeFigureOut">
              <a:rPr lang="en-US"/>
              <a:t>1/30/2023</a:t>
            </a:fld>
            <a:endParaRPr lang="en-US"/>
          </a:p>
        </p:txBody>
      </p:sp>
      <p:sp>
        <p:nvSpPr>
          <p:cNvPr id="7" name="Holder 5"/>
          <p:cNvSpPr>
            <a:spLocks noGrp="1"/>
          </p:cNvSpPr>
          <p:nvPr>
            <p:ph type="sldNum" sz="quarter" idx="7"/>
          </p:nvPr>
        </p:nvSpPr>
        <p:spPr bwMode="auto"/>
        <p:txBody>
          <a:bodyPr lIns="0" tIns="0" rIns="0" bIns="0"/>
          <a:lstStyle>
            <a:lvl1pPr algn="r">
              <a:defRPr>
                <a:solidFill>
                  <a:schemeClr val="tx1">
                    <a:tint val="75000"/>
                  </a:schemeClr>
                </a:solidFill>
              </a:defRPr>
            </a:lvl1pPr>
          </a:lstStyle>
          <a:p>
            <a:pPr>
              <a:defRPr/>
            </a:pPr>
            <a:fld id="{B6F15528-21DE-4FAA-801E-634DDDAF4B2B}" type="slidenum">
              <a:rP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obj" preserve="1" userDrawn="1">
  <p:cSld name="Blank">
    <p:spTree>
      <p:nvGrpSpPr>
        <p:cNvPr id="1" name=""/>
        <p:cNvGrpSpPr/>
        <p:nvPr/>
      </p:nvGrpSpPr>
      <p:grpSpPr bwMode="auto">
        <a:xfrm>
          <a:off x="0" y="0"/>
          <a:ext cx="0" cy="0"/>
          <a:chOff x="0" y="0"/>
          <a:chExt cx="0" cy="0"/>
        </a:xfrm>
      </p:grpSpPr>
      <p:sp>
        <p:nvSpPr>
          <p:cNvPr id="4" name="Holder 2"/>
          <p:cNvSpPr>
            <a:spLocks noGrp="1"/>
          </p:cNvSpPr>
          <p:nvPr>
            <p:ph type="ftr" sz="quarter" idx="5"/>
          </p:nvPr>
        </p:nvSpPr>
        <p:spPr bwMode="auto"/>
        <p:txBody>
          <a:bodyPr lIns="0" tIns="0" rIns="0" bIns="0"/>
          <a:lstStyle>
            <a:lvl1pPr algn="ctr">
              <a:defRPr>
                <a:solidFill>
                  <a:schemeClr val="tx1">
                    <a:tint val="75000"/>
                  </a:schemeClr>
                </a:solidFill>
              </a:defRPr>
            </a:lvl1pPr>
          </a:lstStyle>
          <a:p>
            <a:pPr>
              <a:defRPr/>
            </a:pPr>
            <a:endParaRPr/>
          </a:p>
        </p:txBody>
      </p:sp>
      <p:sp>
        <p:nvSpPr>
          <p:cNvPr id="5" name="Holder 3"/>
          <p:cNvSpPr>
            <a:spLocks noGrp="1"/>
          </p:cNvSpPr>
          <p:nvPr>
            <p:ph type="dt" sz="half" idx="6"/>
          </p:nvPr>
        </p:nvSpPr>
        <p:spPr bwMode="auto"/>
        <p:txBody>
          <a:bodyPr lIns="0" tIns="0" rIns="0" bIns="0"/>
          <a:lstStyle>
            <a:lvl1pPr algn="l">
              <a:defRPr>
                <a:solidFill>
                  <a:schemeClr val="tx1">
                    <a:tint val="75000"/>
                  </a:schemeClr>
                </a:solidFill>
              </a:defRPr>
            </a:lvl1pPr>
          </a:lstStyle>
          <a:p>
            <a:pPr>
              <a:defRPr/>
            </a:pPr>
            <a:fld id="{1D8BD707-D9CF-40AE-B4C6-C98DA3205C09}" type="datetimeFigureOut">
              <a:rPr lang="en-US"/>
              <a:t>1/30/2023</a:t>
            </a:fld>
            <a:endParaRPr lang="en-US"/>
          </a:p>
        </p:txBody>
      </p:sp>
      <p:sp>
        <p:nvSpPr>
          <p:cNvPr id="6" name="Holder 4"/>
          <p:cNvSpPr>
            <a:spLocks noGrp="1"/>
          </p:cNvSpPr>
          <p:nvPr>
            <p:ph type="sldNum" sz="quarter" idx="7"/>
          </p:nvPr>
        </p:nvSpPr>
        <p:spPr bwMode="auto"/>
        <p:txBody>
          <a:bodyPr lIns="0" tIns="0" rIns="0" bIns="0"/>
          <a:lstStyle>
            <a:lvl1pPr algn="r">
              <a:defRPr>
                <a:solidFill>
                  <a:schemeClr val="tx1">
                    <a:tint val="75000"/>
                  </a:schemeClr>
                </a:solidFill>
              </a:defRPr>
            </a:lvl1pPr>
          </a:lstStyle>
          <a:p>
            <a:pPr>
              <a:defRPr/>
            </a:pPr>
            <a:fld id="{B6F15528-21DE-4FAA-801E-634DDDAF4B2B}" type="slidenum">
              <a:rP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bwMode="auto">
        <a:xfrm>
          <a:off x="0" y="0"/>
          <a:ext cx="0" cy="0"/>
          <a:chOff x="0" y="0"/>
          <a:chExt cx="0" cy="0"/>
        </a:xfrm>
      </p:grpSpPr>
      <p:sp>
        <p:nvSpPr>
          <p:cNvPr id="4" name="Holder 2"/>
          <p:cNvSpPr>
            <a:spLocks noGrp="1"/>
          </p:cNvSpPr>
          <p:nvPr>
            <p:ph type="title"/>
          </p:nvPr>
        </p:nvSpPr>
        <p:spPr bwMode="auto">
          <a:xfrm>
            <a:off x="378142" y="427736"/>
            <a:ext cx="6806565" cy="1710944"/>
          </a:xfrm>
          <a:prstGeom prst="rect">
            <a:avLst/>
          </a:prstGeom>
        </p:spPr>
        <p:txBody>
          <a:bodyPr wrap="square" lIns="0" tIns="0" rIns="0" bIns="0">
            <a:spAutoFit/>
          </a:bodyPr>
          <a:lstStyle>
            <a:lvl1pPr>
              <a:defRPr/>
            </a:lvl1pPr>
          </a:lstStyle>
          <a:p>
            <a:pPr>
              <a:defRPr/>
            </a:pPr>
            <a:endParaRPr/>
          </a:p>
        </p:txBody>
      </p:sp>
      <p:sp>
        <p:nvSpPr>
          <p:cNvPr id="5" name="Holder 3"/>
          <p:cNvSpPr>
            <a:spLocks noGrp="1"/>
          </p:cNvSpPr>
          <p:nvPr>
            <p:ph type="body" idx="1"/>
          </p:nvPr>
        </p:nvSpPr>
        <p:spPr bwMode="auto">
          <a:xfrm>
            <a:off x="378142" y="2459482"/>
            <a:ext cx="6806565" cy="7057644"/>
          </a:xfrm>
          <a:prstGeom prst="rect">
            <a:avLst/>
          </a:prstGeom>
        </p:spPr>
        <p:txBody>
          <a:bodyPr wrap="square" lIns="0" tIns="0" rIns="0" bIns="0">
            <a:spAutoFit/>
          </a:bodyPr>
          <a:lstStyle>
            <a:lvl1pPr>
              <a:defRPr/>
            </a:lvl1pPr>
          </a:lstStyle>
          <a:p>
            <a:pPr>
              <a:defRPr/>
            </a:pPr>
            <a:endParaRPr/>
          </a:p>
        </p:txBody>
      </p:sp>
      <p:sp>
        <p:nvSpPr>
          <p:cNvPr id="6" name="Holder 4"/>
          <p:cNvSpPr>
            <a:spLocks noGrp="1"/>
          </p:cNvSpPr>
          <p:nvPr>
            <p:ph type="ftr" sz="quarter" idx="5"/>
          </p:nvPr>
        </p:nvSpPr>
        <p:spPr bwMode="auto">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pPr>
              <a:defRPr/>
            </a:pPr>
            <a:endParaRPr/>
          </a:p>
        </p:txBody>
      </p:sp>
      <p:sp>
        <p:nvSpPr>
          <p:cNvPr id="7" name="Holder 5"/>
          <p:cNvSpPr>
            <a:spLocks noGrp="1"/>
          </p:cNvSpPr>
          <p:nvPr>
            <p:ph type="dt" sz="half" idx="6"/>
          </p:nvPr>
        </p:nvSpPr>
        <p:spPr bwMode="auto">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pPr>
              <a:defRPr/>
            </a:pPr>
            <a:fld id="{1D8BD707-D9CF-40AE-B4C6-C98DA3205C09}" type="datetimeFigureOut">
              <a:rPr lang="en-US"/>
              <a:t>1/30/2023</a:t>
            </a:fld>
            <a:endParaRPr lang="en-US"/>
          </a:p>
        </p:txBody>
      </p:sp>
      <p:sp>
        <p:nvSpPr>
          <p:cNvPr id="8" name="Holder 6"/>
          <p:cNvSpPr>
            <a:spLocks noGrp="1"/>
          </p:cNvSpPr>
          <p:nvPr>
            <p:ph type="sldNum" sz="quarter" idx="7"/>
          </p:nvPr>
        </p:nvSpPr>
        <p:spPr bwMode="auto">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pPr>
              <a:defRPr/>
            </a:pPr>
            <a:fld id="{B6F15528-21DE-4FAA-801E-634DDDAF4B2B}" type="slidenum">
              <a:rPr/>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mailto:laurent.beaulaton@ofb.gouv.fr" TargetMode="External"/><Relationship Id="rId2" Type="http://schemas.openxmlformats.org/officeDocument/2006/relationships/hyperlink" Target="mailto:pierre.sagnes@toulouse-inp.fr" TargetMode="External"/><Relationship Id="rId1" Type="http://schemas.openxmlformats.org/officeDocument/2006/relationships/slideLayout" Target="../slideLayouts/slideLayout5.xml"/><Relationship Id="rId5" Type="http://schemas.openxmlformats.org/officeDocument/2006/relationships/hyperlink" Target="https://www.ern.org/fr/colloque-international-selune/" TargetMode="External"/><Relationship Id="rId4" Type="http://schemas.openxmlformats.org/officeDocument/2006/relationships/hyperlink" Target="https://professionnels.ofb.fr/fr/doc-rencontres-synthese/quand-rivieres-reprennent-leur-cours-notes-leffacement-barrages-seuils"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bwMode="auto">
        <a:xfrm>
          <a:off x="0" y="0"/>
          <a:ext cx="0" cy="0"/>
          <a:chOff x="0" y="0"/>
          <a:chExt cx="0" cy="0"/>
        </a:xfrm>
      </p:grpSpPr>
      <p:grpSp>
        <p:nvGrpSpPr>
          <p:cNvPr id="4" name="object 2"/>
          <p:cNvGrpSpPr/>
          <p:nvPr/>
        </p:nvGrpSpPr>
        <p:grpSpPr bwMode="auto">
          <a:xfrm>
            <a:off x="158242" y="0"/>
            <a:ext cx="7409180" cy="959485"/>
            <a:chOff x="158242" y="0"/>
            <a:chExt cx="7409180" cy="959485"/>
          </a:xfrm>
        </p:grpSpPr>
        <p:sp>
          <p:nvSpPr>
            <p:cNvPr id="5" name="object 3"/>
            <p:cNvSpPr/>
            <p:nvPr/>
          </p:nvSpPr>
          <p:spPr bwMode="auto">
            <a:xfrm>
              <a:off x="164592" y="4570"/>
              <a:ext cx="7396480" cy="946785"/>
            </a:xfrm>
            <a:custGeom>
              <a:avLst/>
              <a:gdLst/>
              <a:ahLst/>
              <a:cxnLst/>
              <a:rect l="l" t="t" r="r" b="b"/>
              <a:pathLst>
                <a:path w="7396480" h="946785" extrusionOk="0">
                  <a:moveTo>
                    <a:pt x="7395972" y="0"/>
                  </a:moveTo>
                  <a:lnTo>
                    <a:pt x="0" y="0"/>
                  </a:lnTo>
                  <a:lnTo>
                    <a:pt x="74764" y="58144"/>
                  </a:lnTo>
                  <a:lnTo>
                    <a:pt x="186195" y="143509"/>
                  </a:lnTo>
                  <a:lnTo>
                    <a:pt x="246906" y="188821"/>
                  </a:lnTo>
                  <a:lnTo>
                    <a:pt x="310925" y="235455"/>
                  </a:lnTo>
                  <a:lnTo>
                    <a:pt x="344168" y="259165"/>
                  </a:lnTo>
                  <a:lnTo>
                    <a:pt x="378233" y="283085"/>
                  </a:lnTo>
                  <a:lnTo>
                    <a:pt x="413115" y="307173"/>
                  </a:lnTo>
                  <a:lnTo>
                    <a:pt x="448814" y="331388"/>
                  </a:lnTo>
                  <a:lnTo>
                    <a:pt x="485327" y="355691"/>
                  </a:lnTo>
                  <a:lnTo>
                    <a:pt x="522652" y="380040"/>
                  </a:lnTo>
                  <a:lnTo>
                    <a:pt x="560786" y="404395"/>
                  </a:lnTo>
                  <a:lnTo>
                    <a:pt x="599728" y="428716"/>
                  </a:lnTo>
                  <a:lnTo>
                    <a:pt x="639475" y="452963"/>
                  </a:lnTo>
                  <a:lnTo>
                    <a:pt x="680026" y="477093"/>
                  </a:lnTo>
                  <a:lnTo>
                    <a:pt x="721377" y="501068"/>
                  </a:lnTo>
                  <a:lnTo>
                    <a:pt x="763528" y="524847"/>
                  </a:lnTo>
                  <a:lnTo>
                    <a:pt x="806476" y="548388"/>
                  </a:lnTo>
                  <a:lnTo>
                    <a:pt x="850218" y="571652"/>
                  </a:lnTo>
                  <a:lnTo>
                    <a:pt x="894753" y="594598"/>
                  </a:lnTo>
                  <a:lnTo>
                    <a:pt x="940078" y="617186"/>
                  </a:lnTo>
                  <a:lnTo>
                    <a:pt x="986192" y="639375"/>
                  </a:lnTo>
                  <a:lnTo>
                    <a:pt x="1033091" y="661124"/>
                  </a:lnTo>
                  <a:lnTo>
                    <a:pt x="1080775" y="682393"/>
                  </a:lnTo>
                  <a:lnTo>
                    <a:pt x="1129241" y="703141"/>
                  </a:lnTo>
                  <a:lnTo>
                    <a:pt x="1178487" y="723329"/>
                  </a:lnTo>
                  <a:lnTo>
                    <a:pt x="1228510" y="742915"/>
                  </a:lnTo>
                  <a:lnTo>
                    <a:pt x="1279308" y="761858"/>
                  </a:lnTo>
                  <a:lnTo>
                    <a:pt x="1330880" y="780120"/>
                  </a:lnTo>
                  <a:lnTo>
                    <a:pt x="1383223" y="797658"/>
                  </a:lnTo>
                  <a:lnTo>
                    <a:pt x="1436335" y="814432"/>
                  </a:lnTo>
                  <a:lnTo>
                    <a:pt x="1490214" y="830402"/>
                  </a:lnTo>
                  <a:lnTo>
                    <a:pt x="1544858" y="845528"/>
                  </a:lnTo>
                  <a:lnTo>
                    <a:pt x="1600264" y="859768"/>
                  </a:lnTo>
                  <a:lnTo>
                    <a:pt x="1656431" y="873083"/>
                  </a:lnTo>
                  <a:lnTo>
                    <a:pt x="1713357" y="885432"/>
                  </a:lnTo>
                  <a:lnTo>
                    <a:pt x="1771038" y="896773"/>
                  </a:lnTo>
                  <a:lnTo>
                    <a:pt x="1829474" y="907068"/>
                  </a:lnTo>
                  <a:lnTo>
                    <a:pt x="1888661" y="916275"/>
                  </a:lnTo>
                  <a:lnTo>
                    <a:pt x="1948598" y="924353"/>
                  </a:lnTo>
                  <a:lnTo>
                    <a:pt x="2009283" y="931263"/>
                  </a:lnTo>
                  <a:lnTo>
                    <a:pt x="2070714" y="936963"/>
                  </a:lnTo>
                  <a:lnTo>
                    <a:pt x="2132887" y="941414"/>
                  </a:lnTo>
                  <a:lnTo>
                    <a:pt x="2195802" y="944574"/>
                  </a:lnTo>
                  <a:lnTo>
                    <a:pt x="2259457" y="946403"/>
                  </a:lnTo>
                  <a:lnTo>
                    <a:pt x="7395972" y="946403"/>
                  </a:lnTo>
                  <a:lnTo>
                    <a:pt x="7395972" y="0"/>
                  </a:lnTo>
                  <a:close/>
                </a:path>
              </a:pathLst>
            </a:custGeom>
            <a:solidFill>
              <a:srgbClr val="1E6679"/>
            </a:solidFill>
          </p:spPr>
          <p:txBody>
            <a:bodyPr wrap="square" lIns="0" tIns="0" rIns="0" bIns="0" rtlCol="0"/>
            <a:lstStyle/>
            <a:p>
              <a:pPr>
                <a:defRPr/>
              </a:pPr>
              <a:endParaRPr/>
            </a:p>
          </p:txBody>
        </p:sp>
        <p:sp>
          <p:nvSpPr>
            <p:cNvPr id="6" name="object 4"/>
            <p:cNvSpPr/>
            <p:nvPr/>
          </p:nvSpPr>
          <p:spPr bwMode="auto">
            <a:xfrm>
              <a:off x="164592" y="4570"/>
              <a:ext cx="7396480" cy="946785"/>
            </a:xfrm>
            <a:custGeom>
              <a:avLst/>
              <a:gdLst/>
              <a:ahLst/>
              <a:cxnLst/>
              <a:rect l="l" t="t" r="r" b="b"/>
              <a:pathLst>
                <a:path w="7396480" h="946785" extrusionOk="0">
                  <a:moveTo>
                    <a:pt x="7395972" y="946403"/>
                  </a:moveTo>
                  <a:lnTo>
                    <a:pt x="2259457" y="946403"/>
                  </a:lnTo>
                  <a:lnTo>
                    <a:pt x="2195802" y="944574"/>
                  </a:lnTo>
                  <a:lnTo>
                    <a:pt x="2132887" y="941414"/>
                  </a:lnTo>
                  <a:lnTo>
                    <a:pt x="2070714" y="936963"/>
                  </a:lnTo>
                  <a:lnTo>
                    <a:pt x="2009283" y="931263"/>
                  </a:lnTo>
                  <a:lnTo>
                    <a:pt x="1948598" y="924353"/>
                  </a:lnTo>
                  <a:lnTo>
                    <a:pt x="1888661" y="916275"/>
                  </a:lnTo>
                  <a:lnTo>
                    <a:pt x="1829474" y="907068"/>
                  </a:lnTo>
                  <a:lnTo>
                    <a:pt x="1771038" y="896773"/>
                  </a:lnTo>
                  <a:lnTo>
                    <a:pt x="1713357" y="885432"/>
                  </a:lnTo>
                  <a:lnTo>
                    <a:pt x="1656431" y="873083"/>
                  </a:lnTo>
                  <a:lnTo>
                    <a:pt x="1600264" y="859768"/>
                  </a:lnTo>
                  <a:lnTo>
                    <a:pt x="1544858" y="845528"/>
                  </a:lnTo>
                  <a:lnTo>
                    <a:pt x="1490214" y="830402"/>
                  </a:lnTo>
                  <a:lnTo>
                    <a:pt x="1436335" y="814432"/>
                  </a:lnTo>
                  <a:lnTo>
                    <a:pt x="1383223" y="797658"/>
                  </a:lnTo>
                  <a:lnTo>
                    <a:pt x="1330880" y="780120"/>
                  </a:lnTo>
                  <a:lnTo>
                    <a:pt x="1279308" y="761858"/>
                  </a:lnTo>
                  <a:lnTo>
                    <a:pt x="1228510" y="742915"/>
                  </a:lnTo>
                  <a:lnTo>
                    <a:pt x="1178487" y="723329"/>
                  </a:lnTo>
                  <a:lnTo>
                    <a:pt x="1129241" y="703141"/>
                  </a:lnTo>
                  <a:lnTo>
                    <a:pt x="1080775" y="682393"/>
                  </a:lnTo>
                  <a:lnTo>
                    <a:pt x="1033091" y="661124"/>
                  </a:lnTo>
                  <a:lnTo>
                    <a:pt x="986192" y="639375"/>
                  </a:lnTo>
                  <a:lnTo>
                    <a:pt x="940078" y="617186"/>
                  </a:lnTo>
                  <a:lnTo>
                    <a:pt x="894753" y="594598"/>
                  </a:lnTo>
                  <a:lnTo>
                    <a:pt x="850218" y="571652"/>
                  </a:lnTo>
                  <a:lnTo>
                    <a:pt x="806476" y="548388"/>
                  </a:lnTo>
                  <a:lnTo>
                    <a:pt x="763528" y="524847"/>
                  </a:lnTo>
                  <a:lnTo>
                    <a:pt x="721377" y="501068"/>
                  </a:lnTo>
                  <a:lnTo>
                    <a:pt x="680026" y="477093"/>
                  </a:lnTo>
                  <a:lnTo>
                    <a:pt x="639475" y="452963"/>
                  </a:lnTo>
                  <a:lnTo>
                    <a:pt x="599728" y="428716"/>
                  </a:lnTo>
                  <a:lnTo>
                    <a:pt x="560786" y="404395"/>
                  </a:lnTo>
                  <a:lnTo>
                    <a:pt x="522652" y="380040"/>
                  </a:lnTo>
                  <a:lnTo>
                    <a:pt x="485327" y="355691"/>
                  </a:lnTo>
                  <a:lnTo>
                    <a:pt x="448814" y="331388"/>
                  </a:lnTo>
                  <a:lnTo>
                    <a:pt x="413115" y="307173"/>
                  </a:lnTo>
                  <a:lnTo>
                    <a:pt x="378233" y="283085"/>
                  </a:lnTo>
                  <a:lnTo>
                    <a:pt x="344168" y="259165"/>
                  </a:lnTo>
                  <a:lnTo>
                    <a:pt x="310925" y="235455"/>
                  </a:lnTo>
                  <a:lnTo>
                    <a:pt x="278503" y="211993"/>
                  </a:lnTo>
                  <a:lnTo>
                    <a:pt x="246906" y="188821"/>
                  </a:lnTo>
                  <a:lnTo>
                    <a:pt x="216136" y="165980"/>
                  </a:lnTo>
                  <a:lnTo>
                    <a:pt x="157086" y="121450"/>
                  </a:lnTo>
                  <a:lnTo>
                    <a:pt x="101368" y="78727"/>
                  </a:lnTo>
                  <a:lnTo>
                    <a:pt x="49000" y="38135"/>
                  </a:lnTo>
                  <a:lnTo>
                    <a:pt x="0" y="0"/>
                  </a:lnTo>
                  <a:lnTo>
                    <a:pt x="7395972" y="0"/>
                  </a:lnTo>
                </a:path>
              </a:pathLst>
            </a:custGeom>
            <a:grpFill/>
            <a:ln w="12192">
              <a:solidFill>
                <a:srgbClr val="525252"/>
              </a:solidFill>
            </a:ln>
          </p:spPr>
          <p:txBody>
            <a:bodyPr wrap="square" lIns="0" tIns="0" rIns="0" bIns="0" rtlCol="0"/>
            <a:lstStyle/>
            <a:p>
              <a:pPr>
                <a:defRPr/>
              </a:pPr>
              <a:endParaRPr/>
            </a:p>
          </p:txBody>
        </p:sp>
      </p:grpSp>
      <p:sp>
        <p:nvSpPr>
          <p:cNvPr id="7" name="object 5"/>
          <p:cNvSpPr>
            <a:spLocks/>
          </p:cNvSpPr>
          <p:nvPr/>
        </p:nvSpPr>
        <p:spPr bwMode="auto">
          <a:xfrm>
            <a:off x="1481073" y="129031"/>
            <a:ext cx="4354791" cy="665515"/>
          </a:xfrm>
          <a:prstGeom prst="rect">
            <a:avLst/>
          </a:prstGeom>
        </p:spPr>
        <p:txBody>
          <a:bodyPr vert="horz" wrap="square" lIns="0" tIns="12700" rIns="0" bIns="0" rtlCol="0">
            <a:spAutoFit/>
          </a:bodyPr>
          <a:lstStyle/>
          <a:p>
            <a:pPr marL="12700">
              <a:lnSpc>
                <a:spcPct val="100000"/>
              </a:lnSpc>
              <a:spcBef>
                <a:spcPts val="100"/>
              </a:spcBef>
              <a:defRPr/>
            </a:pPr>
            <a:r>
              <a:rPr lang="fr-FR" sz="1400" b="1" spc="-35">
                <a:solidFill>
                  <a:srgbClr val="FFFFFF"/>
                </a:solidFill>
                <a:cs typeface="Calibri"/>
              </a:rPr>
              <a:t>MER 12</a:t>
            </a:r>
            <a:r>
              <a:rPr lang="fr-FR" sz="1400" b="1">
                <a:solidFill>
                  <a:srgbClr val="FFFFFF"/>
                </a:solidFill>
                <a:cs typeface="Calibri"/>
              </a:rPr>
              <a:t>–</a:t>
            </a:r>
            <a:r>
              <a:rPr lang="fr-FR" sz="1400" b="1" spc="-35">
                <a:solidFill>
                  <a:srgbClr val="FFFFFF"/>
                </a:solidFill>
                <a:cs typeface="Calibri"/>
              </a:rPr>
              <a:t> </a:t>
            </a:r>
            <a:r>
              <a:rPr lang="fr-FR" sz="1400" b="1" spc="-5">
                <a:solidFill>
                  <a:srgbClr val="FFFFFF"/>
                </a:solidFill>
                <a:cs typeface="Calibri"/>
              </a:rPr>
              <a:t>Restauration de la continuité Ecologique – Appui Technique</a:t>
            </a:r>
            <a:endParaRPr/>
          </a:p>
          <a:p>
            <a:pPr marL="12700">
              <a:lnSpc>
                <a:spcPct val="100000"/>
              </a:lnSpc>
              <a:spcBef>
                <a:spcPts val="100"/>
              </a:spcBef>
              <a:defRPr/>
            </a:pPr>
            <a:endParaRPr sz="1400">
              <a:latin typeface="Calibri"/>
              <a:cs typeface="Calibri"/>
            </a:endParaRPr>
          </a:p>
        </p:txBody>
      </p:sp>
      <p:graphicFrame>
        <p:nvGraphicFramePr>
          <p:cNvPr id="8" name="object 6"/>
          <p:cNvGraphicFramePr>
            <a:graphicFrameLocks noGrp="1"/>
          </p:cNvGraphicFramePr>
          <p:nvPr>
            <p:extLst>
              <p:ext uri="{D42A27DB-BD31-4B8C-83A1-F6EECF244321}">
                <p14:modId xmlns:p14="http://schemas.microsoft.com/office/powerpoint/2010/main" val="347797623"/>
              </p:ext>
            </p:extLst>
          </p:nvPr>
        </p:nvGraphicFramePr>
        <p:xfrm>
          <a:off x="0" y="1103375"/>
          <a:ext cx="7538718" cy="1146907"/>
        </p:xfrm>
        <a:graphic>
          <a:graphicData uri="http://schemas.openxmlformats.org/drawingml/2006/table">
            <a:tbl>
              <a:tblPr firstRow="1" bandRow="1">
                <a:tableStyleId>{CB0C55BE-B9F7-92A6-D75F-237AA700CEA5}</a:tableStyleId>
              </a:tblPr>
              <a:tblGrid>
                <a:gridCol w="194945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gridCol w="1017268">
                  <a:extLst>
                    <a:ext uri="{9D8B030D-6E8A-4147-A177-3AD203B41FA5}">
                      <a16:colId xmlns:a16="http://schemas.microsoft.com/office/drawing/2014/main" val="20002"/>
                    </a:ext>
                  </a:extLst>
                </a:gridCol>
              </a:tblGrid>
              <a:tr h="349535">
                <a:tc>
                  <a:txBody>
                    <a:bodyPr/>
                    <a:lstStyle/>
                    <a:p>
                      <a:pPr marL="62230" marR="259715">
                        <a:lnSpc>
                          <a:spcPct val="101699"/>
                        </a:lnSpc>
                        <a:spcBef>
                          <a:spcPts val="40"/>
                        </a:spcBef>
                        <a:defRPr/>
                      </a:pPr>
                      <a:r>
                        <a:rPr sz="900" b="1" spc="-5" dirty="0">
                          <a:latin typeface="Calibri"/>
                          <a:cs typeface="Calibri"/>
                        </a:rPr>
                        <a:t>Habitats</a:t>
                      </a:r>
                      <a:r>
                        <a:rPr sz="900" b="1" spc="-40" dirty="0">
                          <a:latin typeface="Calibri"/>
                          <a:cs typeface="Calibri"/>
                        </a:rPr>
                        <a:t> </a:t>
                      </a:r>
                      <a:r>
                        <a:rPr sz="900" b="1" spc="-5" dirty="0" err="1">
                          <a:latin typeface="Calibri"/>
                          <a:cs typeface="Calibri"/>
                        </a:rPr>
                        <a:t>d’intérêt</a:t>
                      </a:r>
                      <a:r>
                        <a:rPr sz="900" b="1" spc="-5" dirty="0">
                          <a:latin typeface="Calibri"/>
                          <a:cs typeface="Calibri"/>
                        </a:rPr>
                        <a:t> </a:t>
                      </a:r>
                      <a:r>
                        <a:rPr sz="900" b="1" spc="-190" dirty="0">
                          <a:latin typeface="Calibri"/>
                          <a:cs typeface="Calibri"/>
                        </a:rPr>
                        <a:t> </a:t>
                      </a:r>
                      <a:r>
                        <a:rPr sz="900" b="1" spc="-5" dirty="0">
                          <a:latin typeface="Calibri"/>
                          <a:cs typeface="Calibri"/>
                        </a:rPr>
                        <a:t>communautaire </a:t>
                      </a:r>
                      <a:r>
                        <a:rPr sz="900" b="1" dirty="0">
                          <a:latin typeface="Calibri"/>
                          <a:cs typeface="Calibri"/>
                        </a:rPr>
                        <a:t> </a:t>
                      </a:r>
                      <a:r>
                        <a:rPr sz="900" b="1" spc="-5" dirty="0">
                          <a:latin typeface="Calibri"/>
                          <a:cs typeface="Calibri"/>
                        </a:rPr>
                        <a:t>concernés</a:t>
                      </a:r>
                      <a:endParaRPr sz="900" dirty="0">
                        <a:latin typeface="Calibri"/>
                        <a:cs typeface="Calibri"/>
                      </a:endParaRPr>
                    </a:p>
                  </a:txBody>
                  <a:tcPr marL="0" marR="0" marT="5080" marB="0">
                    <a:lnL w="3175" algn="ctr">
                      <a:solidFill>
                        <a:srgbClr val="7A7A7A"/>
                      </a:solidFill>
                    </a:lnL>
                    <a:lnR w="6350" algn="ctr">
                      <a:solidFill>
                        <a:srgbClr val="7A7A7A"/>
                      </a:solidFill>
                    </a:lnR>
                    <a:lnT w="6350" algn="ctr">
                      <a:solidFill>
                        <a:srgbClr val="7A7A7A"/>
                      </a:solidFill>
                    </a:lnT>
                    <a:lnB w="6350" algn="ctr">
                      <a:solidFill>
                        <a:srgbClr val="7A7A7A"/>
                      </a:solidFill>
                    </a:lnB>
                    <a:solidFill>
                      <a:srgbClr val="DEEAF6"/>
                    </a:solidFill>
                  </a:tcPr>
                </a:tc>
                <a:tc gridSpan="2">
                  <a:txBody>
                    <a:bodyPr/>
                    <a:lstStyle/>
                    <a:p>
                      <a:pPr algn="l">
                        <a:lnSpc>
                          <a:spcPct val="100000"/>
                        </a:lnSpc>
                        <a:defRPr/>
                      </a:pPr>
                      <a:br>
                        <a:rPr lang="fr-FR" sz="900" b="1" spc="-1">
                          <a:solidFill>
                            <a:srgbClr val="000000"/>
                          </a:solidFill>
                          <a:latin typeface="+mn-lt"/>
                        </a:rPr>
                      </a:br>
                      <a:endParaRPr lang="fr-FR" sz="900" b="1"/>
                    </a:p>
                  </a:txBody>
                  <a:tcPr marL="108000" marR="0" marT="7620" marB="0">
                    <a:lnL w="6350" algn="ctr">
                      <a:solidFill>
                        <a:srgbClr val="7A7A7A"/>
                      </a:solidFill>
                    </a:lnL>
                    <a:lnR w="28575" algn="ctr">
                      <a:solidFill>
                        <a:srgbClr val="C8C8C8"/>
                      </a:solidFill>
                    </a:lnR>
                    <a:lnT w="6350" algn="ctr">
                      <a:solidFill>
                        <a:srgbClr val="7A7A7A"/>
                      </a:solidFill>
                    </a:lnT>
                    <a:lnB w="6350" algn="ctr">
                      <a:solidFill>
                        <a:srgbClr val="7A7A7A"/>
                      </a:solidFill>
                    </a:lnB>
                    <a:solidFill>
                      <a:srgbClr val="DEEAF6"/>
                    </a:solidFill>
                  </a:tcPr>
                </a:tc>
                <a:tc hMerge="1">
                  <a:txBody>
                    <a:bodyPr/>
                    <a:lstStyle/>
                    <a:p>
                      <a:endParaRPr/>
                    </a:p>
                  </a:txBody>
                  <a:tcPr/>
                </a:tc>
                <a:extLst>
                  <a:ext uri="{0D108BD9-81ED-4DB2-BD59-A6C34878D82A}">
                    <a16:rowId xmlns:a16="http://schemas.microsoft.com/office/drawing/2014/main" val="10000"/>
                  </a:ext>
                </a:extLst>
              </a:tr>
              <a:tr h="344891">
                <a:tc>
                  <a:txBody>
                    <a:bodyPr/>
                    <a:lstStyle/>
                    <a:p>
                      <a:pPr marL="62230" marR="287020">
                        <a:lnSpc>
                          <a:spcPct val="101699"/>
                        </a:lnSpc>
                        <a:spcBef>
                          <a:spcPts val="25"/>
                        </a:spcBef>
                        <a:defRPr/>
                      </a:pPr>
                      <a:r>
                        <a:rPr sz="900" b="1" spc="-5">
                          <a:latin typeface="Calibri"/>
                          <a:cs typeface="Calibri"/>
                        </a:rPr>
                        <a:t>Espèces</a:t>
                      </a:r>
                      <a:r>
                        <a:rPr sz="900" b="1" spc="-40">
                          <a:latin typeface="Calibri"/>
                          <a:cs typeface="Calibri"/>
                        </a:rPr>
                        <a:t> </a:t>
                      </a:r>
                      <a:r>
                        <a:rPr sz="900" b="1" spc="-5">
                          <a:latin typeface="Calibri"/>
                          <a:cs typeface="Calibri"/>
                        </a:rPr>
                        <a:t>d’intérêt </a:t>
                      </a:r>
                      <a:r>
                        <a:rPr sz="900" b="1" spc="-190">
                          <a:latin typeface="Calibri"/>
                          <a:cs typeface="Calibri"/>
                        </a:rPr>
                        <a:t> </a:t>
                      </a:r>
                      <a:r>
                        <a:rPr sz="900" b="1" spc="-5">
                          <a:latin typeface="Calibri"/>
                          <a:cs typeface="Calibri"/>
                        </a:rPr>
                        <a:t>communautaire </a:t>
                      </a:r>
                      <a:r>
                        <a:rPr sz="900" b="1">
                          <a:latin typeface="Calibri"/>
                          <a:cs typeface="Calibri"/>
                        </a:rPr>
                        <a:t> </a:t>
                      </a:r>
                      <a:r>
                        <a:rPr sz="900" b="1" spc="-5">
                          <a:latin typeface="Calibri"/>
                          <a:cs typeface="Calibri"/>
                        </a:rPr>
                        <a:t>concernées</a:t>
                      </a:r>
                      <a:endParaRPr sz="900">
                        <a:latin typeface="Calibri"/>
                        <a:cs typeface="Calibri"/>
                      </a:endParaRPr>
                    </a:p>
                  </a:txBody>
                  <a:tcPr marL="0" marR="0" marT="3175" marB="0">
                    <a:lnL w="3175" algn="ctr">
                      <a:solidFill>
                        <a:srgbClr val="7A7A7A"/>
                      </a:solidFill>
                    </a:lnL>
                    <a:lnR w="6350" algn="ctr">
                      <a:solidFill>
                        <a:srgbClr val="7A7A7A"/>
                      </a:solidFill>
                    </a:lnR>
                    <a:lnT w="6350" algn="ctr">
                      <a:solidFill>
                        <a:srgbClr val="7A7A7A"/>
                      </a:solidFill>
                    </a:lnT>
                    <a:lnB w="6350" algn="ctr">
                      <a:solidFill>
                        <a:srgbClr val="7A7A7A"/>
                      </a:solidFill>
                    </a:lnB>
                  </a:tcPr>
                </a:tc>
                <a:tc>
                  <a:txBody>
                    <a:bodyPr/>
                    <a:lstStyle/>
                    <a:p>
                      <a:pPr marL="63500">
                        <a:lnSpc>
                          <a:spcPct val="100000"/>
                        </a:lnSpc>
                        <a:spcBef>
                          <a:spcPts val="45"/>
                        </a:spcBef>
                        <a:defRPr/>
                      </a:pPr>
                      <a:r>
                        <a:rPr lang="fr-FR" sz="900">
                          <a:latin typeface="Calibri"/>
                          <a:cs typeface="Calibri"/>
                        </a:rPr>
                        <a:t> Poissons amphihalins</a:t>
                      </a:r>
                      <a:endParaRPr sz="900">
                        <a:latin typeface="Calibri"/>
                        <a:cs typeface="Calibri"/>
                      </a:endParaRPr>
                    </a:p>
                  </a:txBody>
                  <a:tcPr marL="0" marR="0" marT="5715" marB="0">
                    <a:lnL w="6350" algn="ctr">
                      <a:solidFill>
                        <a:srgbClr val="7A7A7A"/>
                      </a:solidFill>
                    </a:lnL>
                    <a:lnT w="6350" algn="ctr">
                      <a:solidFill>
                        <a:srgbClr val="7A7A7A"/>
                      </a:solidFill>
                    </a:lnT>
                    <a:lnB w="6350" algn="ctr">
                      <a:solidFill>
                        <a:srgbClr val="7A7A7A"/>
                      </a:solidFill>
                    </a:lnB>
                  </a:tcPr>
                </a:tc>
                <a:tc>
                  <a:txBody>
                    <a:bodyPr/>
                    <a:lstStyle/>
                    <a:p>
                      <a:pPr marL="1020444">
                        <a:lnSpc>
                          <a:spcPct val="100000"/>
                        </a:lnSpc>
                        <a:spcBef>
                          <a:spcPts val="45"/>
                        </a:spcBef>
                        <a:defRPr/>
                      </a:pPr>
                      <a:endParaRPr sz="900">
                        <a:latin typeface="Calibri"/>
                        <a:cs typeface="Calibri"/>
                      </a:endParaRPr>
                    </a:p>
                  </a:txBody>
                  <a:tcPr marL="108000" marR="0" marT="5715" marB="0">
                    <a:lnR w="6350" algn="ctr">
                      <a:solidFill>
                        <a:srgbClr val="7A7A7A"/>
                      </a:solidFill>
                    </a:lnR>
                    <a:lnT w="6350" algn="ctr">
                      <a:solidFill>
                        <a:srgbClr val="7A7A7A"/>
                      </a:solidFill>
                    </a:lnT>
                    <a:lnB w="6350" algn="ctr">
                      <a:solidFill>
                        <a:srgbClr val="7A7A7A"/>
                      </a:solidFill>
                    </a:lnB>
                  </a:tcPr>
                </a:tc>
                <a:extLst>
                  <a:ext uri="{0D108BD9-81ED-4DB2-BD59-A6C34878D82A}">
                    <a16:rowId xmlns:a16="http://schemas.microsoft.com/office/drawing/2014/main" val="10001"/>
                  </a:ext>
                </a:extLst>
              </a:tr>
              <a:tr h="452481">
                <a:tc>
                  <a:txBody>
                    <a:bodyPr/>
                    <a:lstStyle/>
                    <a:p>
                      <a:pPr marL="62230">
                        <a:lnSpc>
                          <a:spcPct val="100000"/>
                        </a:lnSpc>
                        <a:spcBef>
                          <a:spcPts val="45"/>
                        </a:spcBef>
                        <a:defRPr/>
                      </a:pPr>
                      <a:r>
                        <a:rPr sz="900" b="1" spc="-5">
                          <a:latin typeface="Calibri"/>
                          <a:cs typeface="Calibri"/>
                        </a:rPr>
                        <a:t>Secteur</a:t>
                      </a:r>
                      <a:r>
                        <a:rPr sz="900" b="1" spc="-25">
                          <a:latin typeface="Calibri"/>
                          <a:cs typeface="Calibri"/>
                        </a:rPr>
                        <a:t> </a:t>
                      </a:r>
                      <a:r>
                        <a:rPr sz="900" b="1" spc="-5">
                          <a:latin typeface="Calibri"/>
                          <a:cs typeface="Calibri"/>
                        </a:rPr>
                        <a:t>concerné</a:t>
                      </a:r>
                      <a:endParaRPr sz="900">
                        <a:latin typeface="Calibri"/>
                        <a:cs typeface="Calibri"/>
                      </a:endParaRPr>
                    </a:p>
                  </a:txBody>
                  <a:tcPr marL="0" marR="0" marT="5715" marB="0">
                    <a:lnL w="3175" algn="ctr">
                      <a:solidFill>
                        <a:srgbClr val="7A7A7A"/>
                      </a:solidFill>
                    </a:lnL>
                    <a:lnR w="6350" algn="ctr">
                      <a:solidFill>
                        <a:srgbClr val="7A7A7A"/>
                      </a:solidFill>
                    </a:lnR>
                    <a:lnT w="6350" algn="ctr">
                      <a:solidFill>
                        <a:srgbClr val="7A7A7A"/>
                      </a:solidFill>
                    </a:lnT>
                    <a:lnB w="6350" algn="ctr">
                      <a:solidFill>
                        <a:srgbClr val="7A7A7A"/>
                      </a:solidFill>
                    </a:lnB>
                    <a:solidFill>
                      <a:srgbClr val="DEEAF6"/>
                    </a:solidFill>
                  </a:tcPr>
                </a:tc>
                <a:tc gridSpan="2">
                  <a:txBody>
                    <a:bodyPr/>
                    <a:lstStyle/>
                    <a:p>
                      <a:pPr marL="63500" marR="0" lvl="0" indent="0" algn="l" defTabSz="914400">
                        <a:lnSpc>
                          <a:spcPct val="100000"/>
                        </a:lnSpc>
                        <a:spcBef>
                          <a:spcPts val="45"/>
                        </a:spcBef>
                        <a:spcAft>
                          <a:spcPts val="0"/>
                        </a:spcAft>
                        <a:buClrTx/>
                        <a:buSzTx/>
                        <a:buFontTx/>
                        <a:buNone/>
                        <a:defRPr/>
                      </a:pPr>
                      <a:r>
                        <a:rPr lang="fr-FR" sz="900" dirty="0">
                          <a:solidFill>
                            <a:schemeClr val="tx1"/>
                          </a:solidFill>
                          <a:latin typeface="+mn-lt"/>
                          <a:ea typeface="+mn-ea"/>
                          <a:cs typeface="Calibri"/>
                        </a:rPr>
                        <a:t>Barrage et ouvrages entravant la libre circulation des espèces dans les cours d’eau. Fleuves côtiers.</a:t>
                      </a:r>
                      <a:endParaRPr dirty="0"/>
                    </a:p>
                  </a:txBody>
                  <a:tcPr marL="36000" marR="72000" marT="0" marB="0">
                    <a:lnL w="6350" algn="ctr">
                      <a:solidFill>
                        <a:srgbClr val="7A7A7A"/>
                      </a:solidFill>
                    </a:lnL>
                    <a:lnR w="28575" algn="ctr">
                      <a:solidFill>
                        <a:srgbClr val="C8C8C8"/>
                      </a:solidFill>
                    </a:lnR>
                    <a:lnT w="6350" algn="ctr">
                      <a:solidFill>
                        <a:srgbClr val="7A7A7A"/>
                      </a:solidFill>
                    </a:lnT>
                    <a:lnB w="6350" algn="ctr">
                      <a:solidFill>
                        <a:srgbClr val="7A7A7A"/>
                      </a:solidFill>
                    </a:lnB>
                    <a:solidFill>
                      <a:srgbClr val="DEEAF6"/>
                    </a:solidFill>
                  </a:tcPr>
                </a:tc>
                <a:tc hMerge="1">
                  <a:txBody>
                    <a:bodyPr/>
                    <a:lstStyle/>
                    <a:p>
                      <a:endParaRPr/>
                    </a:p>
                  </a:txBody>
                  <a:tcPr/>
                </a:tc>
                <a:extLst>
                  <a:ext uri="{0D108BD9-81ED-4DB2-BD59-A6C34878D82A}">
                    <a16:rowId xmlns:a16="http://schemas.microsoft.com/office/drawing/2014/main" val="10002"/>
                  </a:ext>
                </a:extLst>
              </a:tr>
            </a:tbl>
          </a:graphicData>
        </a:graphic>
      </p:graphicFrame>
      <p:graphicFrame>
        <p:nvGraphicFramePr>
          <p:cNvPr id="9" name="object 7"/>
          <p:cNvGraphicFramePr>
            <a:graphicFrameLocks noGrp="1"/>
          </p:cNvGraphicFramePr>
          <p:nvPr>
            <p:extLst>
              <p:ext uri="{D42A27DB-BD31-4B8C-83A1-F6EECF244321}">
                <p14:modId xmlns:p14="http://schemas.microsoft.com/office/powerpoint/2010/main" val="2433556306"/>
              </p:ext>
            </p:extLst>
          </p:nvPr>
        </p:nvGraphicFramePr>
        <p:xfrm>
          <a:off x="-7937" y="2250281"/>
          <a:ext cx="7559675" cy="1496060"/>
        </p:xfrm>
        <a:graphic>
          <a:graphicData uri="http://schemas.openxmlformats.org/drawingml/2006/table">
            <a:tbl>
              <a:tblPr firstRow="1" bandRow="1">
                <a:tableStyleId>{CB0C55BE-B9F7-92A6-D75F-237AA700CEA5}</a:tableStyleId>
              </a:tblPr>
              <a:tblGrid>
                <a:gridCol w="2335530">
                  <a:extLst>
                    <a:ext uri="{9D8B030D-6E8A-4147-A177-3AD203B41FA5}">
                      <a16:colId xmlns:a16="http://schemas.microsoft.com/office/drawing/2014/main" val="20000"/>
                    </a:ext>
                  </a:extLst>
                </a:gridCol>
                <a:gridCol w="5224145">
                  <a:extLst>
                    <a:ext uri="{9D8B030D-6E8A-4147-A177-3AD203B41FA5}">
                      <a16:colId xmlns:a16="http://schemas.microsoft.com/office/drawing/2014/main" val="20001"/>
                    </a:ext>
                  </a:extLst>
                </a:gridCol>
              </a:tblGrid>
              <a:tr h="167999">
                <a:tc>
                  <a:txBody>
                    <a:bodyPr/>
                    <a:lstStyle/>
                    <a:p>
                      <a:pPr>
                        <a:lnSpc>
                          <a:spcPct val="100000"/>
                        </a:lnSpc>
                        <a:defRPr/>
                      </a:pPr>
                      <a:endParaRPr sz="1000" dirty="0">
                        <a:latin typeface="Times New Roman"/>
                        <a:cs typeface="Times New Roman"/>
                      </a:endParaRPr>
                    </a:p>
                  </a:txBody>
                  <a:tcPr marL="0" marR="0" marT="0" marB="0">
                    <a:solidFill>
                      <a:srgbClr val="30849B"/>
                    </a:solidFill>
                  </a:tcPr>
                </a:tc>
                <a:tc>
                  <a:txBody>
                    <a:bodyPr/>
                    <a:lstStyle/>
                    <a:p>
                      <a:pPr marL="68580">
                        <a:lnSpc>
                          <a:spcPts val="1420"/>
                        </a:lnSpc>
                        <a:defRPr/>
                      </a:pPr>
                      <a:r>
                        <a:rPr sz="1200" b="1" spc="-5">
                          <a:solidFill>
                            <a:srgbClr val="FFFFFF"/>
                          </a:solidFill>
                          <a:latin typeface="Calibri"/>
                          <a:cs typeface="Calibri"/>
                        </a:rPr>
                        <a:t>Lien</a:t>
                      </a:r>
                      <a:r>
                        <a:rPr sz="1200" b="1" spc="5">
                          <a:solidFill>
                            <a:srgbClr val="FFFFFF"/>
                          </a:solidFill>
                          <a:latin typeface="Calibri"/>
                          <a:cs typeface="Calibri"/>
                        </a:rPr>
                        <a:t> </a:t>
                      </a:r>
                      <a:r>
                        <a:rPr sz="1200" b="1" spc="-5">
                          <a:solidFill>
                            <a:srgbClr val="FFFFFF"/>
                          </a:solidFill>
                          <a:latin typeface="Calibri"/>
                          <a:cs typeface="Calibri"/>
                        </a:rPr>
                        <a:t>avec</a:t>
                      </a:r>
                      <a:r>
                        <a:rPr sz="1200" b="1">
                          <a:solidFill>
                            <a:srgbClr val="FFFFFF"/>
                          </a:solidFill>
                          <a:latin typeface="Calibri"/>
                          <a:cs typeface="Calibri"/>
                        </a:rPr>
                        <a:t> </a:t>
                      </a:r>
                      <a:r>
                        <a:rPr sz="1200" b="1" spc="-5">
                          <a:solidFill>
                            <a:srgbClr val="FFFFFF"/>
                          </a:solidFill>
                          <a:latin typeface="Calibri"/>
                          <a:cs typeface="Calibri"/>
                        </a:rPr>
                        <a:t>les</a:t>
                      </a:r>
                      <a:r>
                        <a:rPr sz="1200" b="1" spc="5">
                          <a:solidFill>
                            <a:srgbClr val="FFFFFF"/>
                          </a:solidFill>
                          <a:latin typeface="Calibri"/>
                          <a:cs typeface="Calibri"/>
                        </a:rPr>
                        <a:t> </a:t>
                      </a:r>
                      <a:r>
                        <a:rPr sz="1200" b="1" spc="-5">
                          <a:solidFill>
                            <a:srgbClr val="FFFFFF"/>
                          </a:solidFill>
                          <a:latin typeface="Calibri"/>
                          <a:cs typeface="Calibri"/>
                        </a:rPr>
                        <a:t>objectifs</a:t>
                      </a:r>
                      <a:r>
                        <a:rPr sz="1200" b="1">
                          <a:solidFill>
                            <a:srgbClr val="FFFFFF"/>
                          </a:solidFill>
                          <a:latin typeface="Calibri"/>
                          <a:cs typeface="Calibri"/>
                        </a:rPr>
                        <a:t> </a:t>
                      </a:r>
                      <a:r>
                        <a:rPr sz="1200" b="1" spc="-5">
                          <a:solidFill>
                            <a:srgbClr val="FFFFFF"/>
                          </a:solidFill>
                          <a:latin typeface="Calibri"/>
                          <a:cs typeface="Calibri"/>
                        </a:rPr>
                        <a:t>opérationnels</a:t>
                      </a:r>
                      <a:r>
                        <a:rPr sz="1200" b="1" spc="5">
                          <a:solidFill>
                            <a:srgbClr val="FFFFFF"/>
                          </a:solidFill>
                          <a:latin typeface="Calibri"/>
                          <a:cs typeface="Calibri"/>
                        </a:rPr>
                        <a:t> </a:t>
                      </a:r>
                      <a:r>
                        <a:rPr sz="1200" b="1" spc="-5">
                          <a:solidFill>
                            <a:srgbClr val="FFFFFF"/>
                          </a:solidFill>
                          <a:latin typeface="Calibri"/>
                          <a:cs typeface="Calibri"/>
                        </a:rPr>
                        <a:t>et les</a:t>
                      </a:r>
                      <a:r>
                        <a:rPr sz="1200" b="1" spc="15">
                          <a:solidFill>
                            <a:srgbClr val="FFFFFF"/>
                          </a:solidFill>
                          <a:latin typeface="Calibri"/>
                          <a:cs typeface="Calibri"/>
                        </a:rPr>
                        <a:t> </a:t>
                      </a:r>
                      <a:r>
                        <a:rPr sz="1200" b="1" spc="-5">
                          <a:solidFill>
                            <a:srgbClr val="FFFFFF"/>
                          </a:solidFill>
                          <a:latin typeface="Calibri"/>
                          <a:cs typeface="Calibri"/>
                        </a:rPr>
                        <a:t>autres</a:t>
                      </a:r>
                      <a:r>
                        <a:rPr sz="1200" b="1" spc="10">
                          <a:solidFill>
                            <a:srgbClr val="FFFFFF"/>
                          </a:solidFill>
                          <a:latin typeface="Calibri"/>
                          <a:cs typeface="Calibri"/>
                        </a:rPr>
                        <a:t> </a:t>
                      </a:r>
                      <a:r>
                        <a:rPr sz="1200" b="1" spc="-5">
                          <a:solidFill>
                            <a:srgbClr val="FFFFFF"/>
                          </a:solidFill>
                          <a:latin typeface="Calibri"/>
                          <a:cs typeface="Calibri"/>
                        </a:rPr>
                        <a:t>mesures</a:t>
                      </a:r>
                      <a:endParaRPr sz="1200">
                        <a:latin typeface="Calibri"/>
                        <a:cs typeface="Calibri"/>
                      </a:endParaRPr>
                    </a:p>
                  </a:txBody>
                  <a:tcPr marL="0" marR="0" marT="0" marB="0">
                    <a:solidFill>
                      <a:srgbClr val="30849B"/>
                    </a:solidFill>
                  </a:tcPr>
                </a:tc>
                <a:extLst>
                  <a:ext uri="{0D108BD9-81ED-4DB2-BD59-A6C34878D82A}">
                    <a16:rowId xmlns:a16="http://schemas.microsoft.com/office/drawing/2014/main" val="10000"/>
                  </a:ext>
                </a:extLst>
              </a:tr>
              <a:tr h="1194408">
                <a:tc>
                  <a:txBody>
                    <a:bodyPr/>
                    <a:lstStyle/>
                    <a:p>
                      <a:pPr>
                        <a:lnSpc>
                          <a:spcPct val="100000"/>
                        </a:lnSpc>
                        <a:defRPr/>
                      </a:pPr>
                      <a:endParaRPr sz="1000">
                        <a:latin typeface="Times New Roman"/>
                        <a:cs typeface="Times New Roman"/>
                      </a:endParaRPr>
                    </a:p>
                  </a:txBody>
                  <a:tcPr marL="0" marR="0" marT="0" marB="0"/>
                </a:tc>
                <a:tc>
                  <a:txBody>
                    <a:bodyPr/>
                    <a:lstStyle/>
                    <a:p>
                      <a:pPr marL="68580">
                        <a:lnSpc>
                          <a:spcPct val="100000"/>
                        </a:lnSpc>
                        <a:spcBef>
                          <a:spcPts val="20"/>
                        </a:spcBef>
                        <a:defRPr/>
                      </a:pPr>
                      <a:r>
                        <a:rPr lang="fr-FR" sz="1050" b="1" spc="-5" dirty="0">
                          <a:latin typeface="+mn-lt"/>
                          <a:cs typeface="Calibri"/>
                        </a:rPr>
                        <a:t>Objectifs</a:t>
                      </a:r>
                      <a:r>
                        <a:rPr lang="fr-FR" sz="1050" b="1" spc="-20" dirty="0">
                          <a:latin typeface="+mn-lt"/>
                          <a:cs typeface="Calibri"/>
                        </a:rPr>
                        <a:t> </a:t>
                      </a:r>
                      <a:r>
                        <a:rPr lang="fr-FR" sz="1050" b="1" spc="-5" dirty="0">
                          <a:latin typeface="+mn-lt"/>
                          <a:cs typeface="Calibri"/>
                        </a:rPr>
                        <a:t>opérationnels</a:t>
                      </a:r>
                      <a:r>
                        <a:rPr lang="fr-FR" sz="1050" b="1" spc="-15" dirty="0">
                          <a:latin typeface="+mn-lt"/>
                          <a:cs typeface="Calibri"/>
                        </a:rPr>
                        <a:t> </a:t>
                      </a:r>
                      <a:r>
                        <a:rPr lang="fr-FR" sz="1050" b="1" spc="-5" dirty="0">
                          <a:latin typeface="+mn-lt"/>
                          <a:cs typeface="Calibri"/>
                        </a:rPr>
                        <a:t>:</a:t>
                      </a:r>
                      <a:endParaRPr lang="fr-FR" sz="1050" dirty="0">
                        <a:latin typeface="+mn-lt"/>
                        <a:cs typeface="Calibri"/>
                      </a:endParaRPr>
                    </a:p>
                    <a:p>
                      <a:pPr marL="129539" marR="0" lvl="0" indent="-90170" algn="just" defTabSz="914400">
                        <a:lnSpc>
                          <a:spcPct val="100000"/>
                        </a:lnSpc>
                        <a:spcBef>
                          <a:spcPts val="204"/>
                        </a:spcBef>
                        <a:spcAft>
                          <a:spcPts val="0"/>
                        </a:spcAft>
                        <a:buClrTx/>
                        <a:buSzTx/>
                        <a:buFont typeface="Microsoft Sans Serif"/>
                        <a:buChar char="-"/>
                        <a:tabLst>
                          <a:tab pos="129539" algn="l"/>
                        </a:tabLst>
                        <a:defRPr/>
                      </a:pPr>
                      <a:r>
                        <a:rPr lang="fr-FR" sz="1000" spc="-1" dirty="0">
                          <a:solidFill>
                            <a:srgbClr val="000000"/>
                          </a:solidFill>
                          <a:latin typeface="+mn-lt"/>
                        </a:rPr>
                        <a:t>Limiter les pressions et les obstacles à la continuité terre mer</a:t>
                      </a:r>
                      <a:endParaRPr lang="fr-FR" sz="1000" dirty="0"/>
                    </a:p>
                    <a:p>
                      <a:pPr>
                        <a:lnSpc>
                          <a:spcPct val="100000"/>
                        </a:lnSpc>
                        <a:spcBef>
                          <a:spcPts val="10"/>
                        </a:spcBef>
                        <a:buFont typeface="Microsoft Sans Serif"/>
                        <a:buNone/>
                        <a:defRPr/>
                      </a:pPr>
                      <a:endParaRPr lang="fr-FR" sz="1200" dirty="0">
                        <a:latin typeface="Times New Roman"/>
                        <a:cs typeface="Times New Roman"/>
                      </a:endParaRPr>
                    </a:p>
                    <a:p>
                      <a:pPr marL="68580">
                        <a:lnSpc>
                          <a:spcPct val="100000"/>
                        </a:lnSpc>
                        <a:spcBef>
                          <a:spcPts val="5"/>
                        </a:spcBef>
                        <a:defRPr/>
                      </a:pPr>
                      <a:r>
                        <a:rPr lang="fr-FR" sz="1050" b="1" spc="-5" dirty="0">
                          <a:latin typeface="+mn-lt"/>
                          <a:cs typeface="Calibri"/>
                        </a:rPr>
                        <a:t>Mesures</a:t>
                      </a:r>
                      <a:r>
                        <a:rPr lang="fr-FR" sz="1050" b="1" spc="-25" dirty="0">
                          <a:latin typeface="+mn-lt"/>
                          <a:cs typeface="Calibri"/>
                        </a:rPr>
                        <a:t> </a:t>
                      </a:r>
                      <a:r>
                        <a:rPr lang="fr-FR" sz="1050" b="1" spc="-5" dirty="0">
                          <a:latin typeface="+mn-lt"/>
                          <a:cs typeface="Calibri"/>
                        </a:rPr>
                        <a:t>:</a:t>
                      </a:r>
                      <a:endParaRPr lang="fr-FR" sz="1050" dirty="0">
                        <a:latin typeface="+mn-lt"/>
                        <a:cs typeface="Calibri"/>
                      </a:endParaRPr>
                    </a:p>
                    <a:p>
                      <a:pPr marL="129539" indent="-90170">
                        <a:lnSpc>
                          <a:spcPct val="100000"/>
                        </a:lnSpc>
                        <a:spcBef>
                          <a:spcPts val="204"/>
                        </a:spcBef>
                        <a:buFont typeface="Microsoft Sans Serif"/>
                        <a:buChar char="-"/>
                        <a:tabLst>
                          <a:tab pos="129539" algn="l"/>
                        </a:tabLst>
                        <a:defRPr/>
                      </a:pPr>
                      <a:r>
                        <a:rPr lang="fr-FR" sz="1000" b="0" i="0" u="none" strike="noStrike" cap="none" spc="-2" dirty="0">
                          <a:solidFill>
                            <a:schemeClr val="tx1"/>
                          </a:solidFill>
                          <a:latin typeface="Calibri"/>
                          <a:ea typeface="Calibri"/>
                          <a:cs typeface="Calibri"/>
                        </a:rPr>
                        <a:t>MER14 - Partage de connaissances sur les poissons amphihalins</a:t>
                      </a:r>
                      <a:endParaRPr lang="fr-FR" sz="1000" dirty="0">
                        <a:latin typeface="+mn-lt"/>
                        <a:cs typeface="Calibri"/>
                      </a:endParaRPr>
                    </a:p>
                    <a:p>
                      <a:pPr marL="129539" indent="-90170">
                        <a:lnSpc>
                          <a:spcPct val="100000"/>
                        </a:lnSpc>
                        <a:spcBef>
                          <a:spcPts val="40"/>
                        </a:spcBef>
                        <a:buFont typeface="Microsoft Sans Serif"/>
                        <a:buChar char="-"/>
                        <a:tabLst>
                          <a:tab pos="129539" algn="l"/>
                        </a:tabLst>
                        <a:defRPr/>
                      </a:pPr>
                      <a:r>
                        <a:rPr lang="fr-FR" sz="1000" b="0" i="0" u="none" strike="noStrike" cap="none" spc="-4" dirty="0">
                          <a:solidFill>
                            <a:schemeClr val="tx1"/>
                          </a:solidFill>
                          <a:latin typeface="Calibri"/>
                          <a:ea typeface="Calibri"/>
                          <a:cs typeface="Calibri"/>
                        </a:rPr>
                        <a:t>MER11- Lutte contre la pêche illégale des amphihalins</a:t>
                      </a:r>
                    </a:p>
                    <a:p>
                      <a:pPr marL="129538" indent="-90169">
                        <a:lnSpc>
                          <a:spcPct val="100000"/>
                        </a:lnSpc>
                        <a:spcBef>
                          <a:spcPts val="39"/>
                        </a:spcBef>
                        <a:buFont typeface="Microsoft Sans Serif"/>
                        <a:buChar char="-"/>
                        <a:tabLst>
                          <a:tab pos="129538" algn="l"/>
                        </a:tabLst>
                        <a:defRPr/>
                      </a:pPr>
                      <a:r>
                        <a:rPr lang="fr-FR" sz="1000" b="0" i="0" u="none" strike="noStrike" cap="none" spc="-4" dirty="0">
                          <a:solidFill>
                            <a:schemeClr val="tx1"/>
                          </a:solidFill>
                          <a:latin typeface="Calibri"/>
                          <a:ea typeface="Calibri"/>
                          <a:cs typeface="Calibri"/>
                        </a:rPr>
                        <a:t>GOUV 3 - Evaluation des incidences : appui aux porteurs de projets  et aux services de l'Etat</a:t>
                      </a:r>
                      <a:endParaRPr lang="fr-FR" sz="1000" b="0" i="0" u="none" strike="noStrike" cap="none" spc="-2" dirty="0">
                        <a:solidFill>
                          <a:schemeClr val="tx1"/>
                        </a:solidFill>
                        <a:latin typeface="Calibri"/>
                        <a:ea typeface="Calibri"/>
                        <a:cs typeface="Calibri"/>
                      </a:endParaRPr>
                    </a:p>
                    <a:p>
                      <a:pPr marL="129537" indent="-90168">
                        <a:lnSpc>
                          <a:spcPct val="100000"/>
                        </a:lnSpc>
                        <a:spcBef>
                          <a:spcPts val="37"/>
                        </a:spcBef>
                        <a:buFont typeface="Microsoft Sans Serif"/>
                        <a:buChar char="-"/>
                        <a:tabLst>
                          <a:tab pos="129537" algn="l"/>
                        </a:tabLst>
                        <a:defRPr/>
                      </a:pPr>
                      <a:r>
                        <a:rPr lang="fr-FR" sz="1000" b="0" i="0" u="none" strike="noStrike" cap="none" spc="0" dirty="0">
                          <a:solidFill>
                            <a:schemeClr val="tx1"/>
                          </a:solidFill>
                          <a:latin typeface="Calibri"/>
                          <a:ea typeface="Calibri"/>
                          <a:cs typeface="Calibri"/>
                        </a:rPr>
                        <a:t>CS 2 - Sensibilisation des professionnels et des collectivités aux enjeux écologiques </a:t>
                      </a:r>
                      <a:endParaRPr sz="1000" dirty="0">
                        <a:solidFill>
                          <a:schemeClr val="tx1"/>
                        </a:solidFill>
                        <a:latin typeface="Calibri"/>
                        <a:cs typeface="Calibri"/>
                      </a:endParaRPr>
                    </a:p>
                  </a:txBody>
                  <a:tcPr marL="0" marR="0" marT="2540" marB="0">
                    <a:solidFill>
                      <a:srgbClr val="F6FAFB"/>
                    </a:solidFill>
                  </a:tcPr>
                </a:tc>
                <a:extLst>
                  <a:ext uri="{0D108BD9-81ED-4DB2-BD59-A6C34878D82A}">
                    <a16:rowId xmlns:a16="http://schemas.microsoft.com/office/drawing/2014/main" val="10001"/>
                  </a:ext>
                </a:extLst>
              </a:tr>
            </a:tbl>
          </a:graphicData>
        </a:graphic>
      </p:graphicFrame>
      <p:sp>
        <p:nvSpPr>
          <p:cNvPr id="10" name="object 10"/>
          <p:cNvSpPr>
            <a:spLocks/>
          </p:cNvSpPr>
          <p:nvPr/>
        </p:nvSpPr>
        <p:spPr bwMode="auto">
          <a:xfrm>
            <a:off x="61975" y="335381"/>
            <a:ext cx="733767" cy="421910"/>
          </a:xfrm>
          <a:prstGeom prst="rect">
            <a:avLst/>
          </a:prstGeom>
        </p:spPr>
        <p:txBody>
          <a:bodyPr vert="horz" wrap="square" lIns="0" tIns="44450" rIns="0" bIns="0" rtlCol="0">
            <a:spAutoFit/>
          </a:bodyPr>
          <a:lstStyle/>
          <a:p>
            <a:pPr marL="12700">
              <a:lnSpc>
                <a:spcPct val="100000"/>
              </a:lnSpc>
              <a:spcBef>
                <a:spcPts val="350"/>
              </a:spcBef>
              <a:defRPr/>
            </a:pPr>
            <a:r>
              <a:rPr sz="1100" spc="-5" dirty="0">
                <a:solidFill>
                  <a:srgbClr val="001F5F"/>
                </a:solidFill>
                <a:latin typeface="Calibri"/>
                <a:cs typeface="Calibri"/>
              </a:rPr>
              <a:t>ZSC</a:t>
            </a:r>
            <a:endParaRPr sz="1100" dirty="0">
              <a:latin typeface="Calibri"/>
              <a:cs typeface="Calibri"/>
            </a:endParaRPr>
          </a:p>
          <a:p>
            <a:pPr marL="12700">
              <a:lnSpc>
                <a:spcPct val="100000"/>
              </a:lnSpc>
              <a:spcBef>
                <a:spcPts val="250"/>
              </a:spcBef>
              <a:defRPr/>
            </a:pPr>
            <a:r>
              <a:rPr lang="fr-FR" sz="1100" b="1" dirty="0">
                <a:solidFill>
                  <a:srgbClr val="001F5F"/>
                </a:solidFill>
                <a:latin typeface="Calibri"/>
                <a:cs typeface="Calibri"/>
              </a:rPr>
              <a:t>FR5310052</a:t>
            </a:r>
            <a:endParaRPr sz="1100" b="1" dirty="0">
              <a:solidFill>
                <a:srgbClr val="001F5F"/>
              </a:solidFill>
              <a:latin typeface="Calibri"/>
              <a:cs typeface="Calibri"/>
            </a:endParaRPr>
          </a:p>
        </p:txBody>
      </p:sp>
      <p:grpSp>
        <p:nvGrpSpPr>
          <p:cNvPr id="11" name="object 11"/>
          <p:cNvGrpSpPr/>
          <p:nvPr/>
        </p:nvGrpSpPr>
        <p:grpSpPr bwMode="auto">
          <a:xfrm>
            <a:off x="6518084" y="278637"/>
            <a:ext cx="995680" cy="659130"/>
            <a:chOff x="6518084" y="278637"/>
            <a:chExt cx="995680" cy="659130"/>
          </a:xfrm>
        </p:grpSpPr>
        <p:sp>
          <p:nvSpPr>
            <p:cNvPr id="12" name="object 12"/>
            <p:cNvSpPr/>
            <p:nvPr/>
          </p:nvSpPr>
          <p:spPr bwMode="auto">
            <a:xfrm>
              <a:off x="6851903" y="284987"/>
              <a:ext cx="283845" cy="283845"/>
            </a:xfrm>
            <a:custGeom>
              <a:avLst/>
              <a:gdLst/>
              <a:ahLst/>
              <a:cxnLst/>
              <a:rect l="l" t="t" r="r" b="b"/>
              <a:pathLst>
                <a:path w="283845" h="283845" extrusionOk="0">
                  <a:moveTo>
                    <a:pt x="141731" y="0"/>
                  </a:moveTo>
                  <a:lnTo>
                    <a:pt x="96950" y="7229"/>
                  </a:lnTo>
                  <a:lnTo>
                    <a:pt x="58046" y="27358"/>
                  </a:lnTo>
                  <a:lnTo>
                    <a:pt x="27358" y="58046"/>
                  </a:lnTo>
                  <a:lnTo>
                    <a:pt x="7229" y="96950"/>
                  </a:lnTo>
                  <a:lnTo>
                    <a:pt x="0" y="141731"/>
                  </a:lnTo>
                  <a:lnTo>
                    <a:pt x="7229" y="186513"/>
                  </a:lnTo>
                  <a:lnTo>
                    <a:pt x="27358" y="225417"/>
                  </a:lnTo>
                  <a:lnTo>
                    <a:pt x="58046" y="256105"/>
                  </a:lnTo>
                  <a:lnTo>
                    <a:pt x="96950" y="276234"/>
                  </a:lnTo>
                  <a:lnTo>
                    <a:pt x="141731" y="283464"/>
                  </a:lnTo>
                  <a:lnTo>
                    <a:pt x="186513" y="276234"/>
                  </a:lnTo>
                  <a:lnTo>
                    <a:pt x="225417" y="256105"/>
                  </a:lnTo>
                  <a:lnTo>
                    <a:pt x="256105" y="225417"/>
                  </a:lnTo>
                  <a:lnTo>
                    <a:pt x="276234" y="186513"/>
                  </a:lnTo>
                  <a:lnTo>
                    <a:pt x="283464" y="141731"/>
                  </a:lnTo>
                  <a:lnTo>
                    <a:pt x="276234" y="96950"/>
                  </a:lnTo>
                  <a:lnTo>
                    <a:pt x="256105" y="58046"/>
                  </a:lnTo>
                  <a:lnTo>
                    <a:pt x="225417" y="27358"/>
                  </a:lnTo>
                  <a:lnTo>
                    <a:pt x="186513" y="7229"/>
                  </a:lnTo>
                  <a:lnTo>
                    <a:pt x="141731" y="0"/>
                  </a:lnTo>
                  <a:close/>
                </a:path>
              </a:pathLst>
            </a:custGeom>
            <a:solidFill>
              <a:srgbClr val="C55A11"/>
            </a:solidFill>
          </p:spPr>
          <p:txBody>
            <a:bodyPr wrap="square" lIns="0" tIns="0" rIns="0" bIns="0" rtlCol="0"/>
            <a:lstStyle/>
            <a:p>
              <a:pPr>
                <a:defRPr/>
              </a:pPr>
              <a:endParaRPr/>
            </a:p>
          </p:txBody>
        </p:sp>
        <p:sp>
          <p:nvSpPr>
            <p:cNvPr id="13" name="object 13"/>
            <p:cNvSpPr/>
            <p:nvPr/>
          </p:nvSpPr>
          <p:spPr bwMode="auto">
            <a:xfrm>
              <a:off x="6851903" y="284987"/>
              <a:ext cx="283845" cy="283845"/>
            </a:xfrm>
            <a:custGeom>
              <a:avLst/>
              <a:gdLst/>
              <a:ahLst/>
              <a:cxnLst/>
              <a:rect l="l" t="t" r="r" b="b"/>
              <a:pathLst>
                <a:path w="283845" h="283845" extrusionOk="0">
                  <a:moveTo>
                    <a:pt x="0" y="141731"/>
                  </a:moveTo>
                  <a:lnTo>
                    <a:pt x="7229" y="96950"/>
                  </a:lnTo>
                  <a:lnTo>
                    <a:pt x="27358" y="58046"/>
                  </a:lnTo>
                  <a:lnTo>
                    <a:pt x="58046" y="27358"/>
                  </a:lnTo>
                  <a:lnTo>
                    <a:pt x="96950" y="7229"/>
                  </a:lnTo>
                  <a:lnTo>
                    <a:pt x="141731" y="0"/>
                  </a:lnTo>
                  <a:lnTo>
                    <a:pt x="186513" y="7229"/>
                  </a:lnTo>
                  <a:lnTo>
                    <a:pt x="225417" y="27358"/>
                  </a:lnTo>
                  <a:lnTo>
                    <a:pt x="256105" y="58046"/>
                  </a:lnTo>
                  <a:lnTo>
                    <a:pt x="276234" y="96950"/>
                  </a:lnTo>
                  <a:lnTo>
                    <a:pt x="283464" y="141731"/>
                  </a:lnTo>
                  <a:lnTo>
                    <a:pt x="276234" y="186513"/>
                  </a:lnTo>
                  <a:lnTo>
                    <a:pt x="256105" y="225417"/>
                  </a:lnTo>
                  <a:lnTo>
                    <a:pt x="225417" y="256105"/>
                  </a:lnTo>
                  <a:lnTo>
                    <a:pt x="186513" y="276234"/>
                  </a:lnTo>
                  <a:lnTo>
                    <a:pt x="141731" y="283464"/>
                  </a:lnTo>
                  <a:lnTo>
                    <a:pt x="96950" y="276234"/>
                  </a:lnTo>
                  <a:lnTo>
                    <a:pt x="58046" y="256105"/>
                  </a:lnTo>
                  <a:lnTo>
                    <a:pt x="27358" y="225417"/>
                  </a:lnTo>
                  <a:lnTo>
                    <a:pt x="7229" y="186513"/>
                  </a:lnTo>
                  <a:lnTo>
                    <a:pt x="0" y="141731"/>
                  </a:lnTo>
                  <a:close/>
                </a:path>
              </a:pathLst>
            </a:custGeom>
            <a:grpFill/>
            <a:ln w="12192">
              <a:solidFill>
                <a:srgbClr val="525252"/>
              </a:solidFill>
            </a:ln>
          </p:spPr>
          <p:txBody>
            <a:bodyPr wrap="square" lIns="0" tIns="0" rIns="0" bIns="0" rtlCol="0"/>
            <a:lstStyle/>
            <a:p>
              <a:pPr>
                <a:defRPr/>
              </a:pPr>
              <a:endParaRPr/>
            </a:p>
          </p:txBody>
        </p:sp>
        <p:sp>
          <p:nvSpPr>
            <p:cNvPr id="14" name="object 14"/>
            <p:cNvSpPr/>
            <p:nvPr/>
          </p:nvSpPr>
          <p:spPr bwMode="auto">
            <a:xfrm>
              <a:off x="6519671" y="676655"/>
              <a:ext cx="498475" cy="259079"/>
            </a:xfrm>
            <a:custGeom>
              <a:avLst/>
              <a:gdLst/>
              <a:ahLst/>
              <a:cxnLst/>
              <a:rect l="l" t="t" r="r" b="b"/>
              <a:pathLst>
                <a:path w="498475" h="259080" extrusionOk="0">
                  <a:moveTo>
                    <a:pt x="498348" y="0"/>
                  </a:moveTo>
                  <a:lnTo>
                    <a:pt x="0" y="0"/>
                  </a:lnTo>
                  <a:lnTo>
                    <a:pt x="0" y="259079"/>
                  </a:lnTo>
                  <a:lnTo>
                    <a:pt x="498348" y="259079"/>
                  </a:lnTo>
                  <a:lnTo>
                    <a:pt x="498348" y="0"/>
                  </a:lnTo>
                  <a:close/>
                </a:path>
              </a:pathLst>
            </a:custGeom>
            <a:solidFill>
              <a:srgbClr val="1E6679"/>
            </a:solidFill>
          </p:spPr>
          <p:txBody>
            <a:bodyPr wrap="square" lIns="0" tIns="0" rIns="0" bIns="0" rtlCol="0"/>
            <a:lstStyle/>
            <a:p>
              <a:pPr>
                <a:defRPr/>
              </a:pPr>
              <a:endParaRPr/>
            </a:p>
          </p:txBody>
        </p:sp>
        <p:sp>
          <p:nvSpPr>
            <p:cNvPr id="15" name="object 15"/>
            <p:cNvSpPr/>
            <p:nvPr/>
          </p:nvSpPr>
          <p:spPr bwMode="auto">
            <a:xfrm>
              <a:off x="6519671" y="676655"/>
              <a:ext cx="498475" cy="259079"/>
            </a:xfrm>
            <a:custGeom>
              <a:avLst/>
              <a:gdLst/>
              <a:ahLst/>
              <a:cxnLst/>
              <a:rect l="l" t="t" r="r" b="b"/>
              <a:pathLst>
                <a:path w="498475" h="259080" extrusionOk="0">
                  <a:moveTo>
                    <a:pt x="0" y="259079"/>
                  </a:moveTo>
                  <a:lnTo>
                    <a:pt x="498348" y="259079"/>
                  </a:lnTo>
                  <a:lnTo>
                    <a:pt x="498348" y="0"/>
                  </a:lnTo>
                  <a:lnTo>
                    <a:pt x="0" y="0"/>
                  </a:lnTo>
                  <a:lnTo>
                    <a:pt x="0" y="259079"/>
                  </a:lnTo>
                  <a:close/>
                </a:path>
              </a:pathLst>
            </a:custGeom>
            <a:grpFill/>
            <a:ln w="3175">
              <a:solidFill>
                <a:srgbClr val="000000"/>
              </a:solidFill>
            </a:ln>
          </p:spPr>
          <p:txBody>
            <a:bodyPr wrap="square" lIns="0" tIns="0" rIns="0" bIns="0" rtlCol="0"/>
            <a:lstStyle/>
            <a:p>
              <a:pPr>
                <a:defRPr/>
              </a:pPr>
              <a:endParaRPr/>
            </a:p>
          </p:txBody>
        </p:sp>
        <p:sp>
          <p:nvSpPr>
            <p:cNvPr id="16" name="object 16"/>
            <p:cNvSpPr/>
            <p:nvPr/>
          </p:nvSpPr>
          <p:spPr bwMode="auto">
            <a:xfrm>
              <a:off x="7013447" y="676655"/>
              <a:ext cx="498475" cy="257810"/>
            </a:xfrm>
            <a:custGeom>
              <a:avLst/>
              <a:gdLst/>
              <a:ahLst/>
              <a:cxnLst/>
              <a:rect l="l" t="t" r="r" b="b"/>
              <a:pathLst>
                <a:path w="498475" h="257809" extrusionOk="0">
                  <a:moveTo>
                    <a:pt x="498348" y="0"/>
                  </a:moveTo>
                  <a:lnTo>
                    <a:pt x="0" y="0"/>
                  </a:lnTo>
                  <a:lnTo>
                    <a:pt x="0" y="257555"/>
                  </a:lnTo>
                  <a:lnTo>
                    <a:pt x="498348" y="257555"/>
                  </a:lnTo>
                  <a:lnTo>
                    <a:pt x="498348" y="0"/>
                  </a:lnTo>
                  <a:close/>
                </a:path>
              </a:pathLst>
            </a:custGeom>
            <a:solidFill>
              <a:srgbClr val="1E6679"/>
            </a:solidFill>
          </p:spPr>
          <p:txBody>
            <a:bodyPr wrap="square" lIns="0" tIns="0" rIns="0" bIns="0" rtlCol="0"/>
            <a:lstStyle/>
            <a:p>
              <a:pPr>
                <a:defRPr/>
              </a:pPr>
              <a:endParaRPr/>
            </a:p>
          </p:txBody>
        </p:sp>
        <p:sp>
          <p:nvSpPr>
            <p:cNvPr id="17" name="object 17"/>
            <p:cNvSpPr/>
            <p:nvPr/>
          </p:nvSpPr>
          <p:spPr bwMode="auto">
            <a:xfrm>
              <a:off x="7013447" y="676655"/>
              <a:ext cx="498475" cy="257810"/>
            </a:xfrm>
            <a:custGeom>
              <a:avLst/>
              <a:gdLst/>
              <a:ahLst/>
              <a:cxnLst/>
              <a:rect l="l" t="t" r="r" b="b"/>
              <a:pathLst>
                <a:path w="498475" h="257809" extrusionOk="0">
                  <a:moveTo>
                    <a:pt x="0" y="257555"/>
                  </a:moveTo>
                  <a:lnTo>
                    <a:pt x="498348" y="257555"/>
                  </a:lnTo>
                  <a:lnTo>
                    <a:pt x="498348" y="0"/>
                  </a:lnTo>
                  <a:lnTo>
                    <a:pt x="0" y="0"/>
                  </a:lnTo>
                  <a:lnTo>
                    <a:pt x="0" y="257555"/>
                  </a:lnTo>
                  <a:close/>
                </a:path>
              </a:pathLst>
            </a:custGeom>
            <a:grpFill/>
            <a:ln w="3175">
              <a:solidFill>
                <a:srgbClr val="000000"/>
              </a:solidFill>
            </a:ln>
          </p:spPr>
          <p:txBody>
            <a:bodyPr wrap="square" lIns="0" tIns="0" rIns="0" bIns="0" rtlCol="0"/>
            <a:lstStyle/>
            <a:p>
              <a:pPr>
                <a:defRPr/>
              </a:pPr>
              <a:endParaRPr/>
            </a:p>
          </p:txBody>
        </p:sp>
      </p:grpSp>
      <p:sp>
        <p:nvSpPr>
          <p:cNvPr id="18" name="object 18"/>
          <p:cNvSpPr>
            <a:spLocks/>
          </p:cNvSpPr>
          <p:nvPr/>
        </p:nvSpPr>
        <p:spPr bwMode="auto">
          <a:xfrm>
            <a:off x="6521194" y="0"/>
            <a:ext cx="989401" cy="892210"/>
          </a:xfrm>
          <a:prstGeom prst="rect">
            <a:avLst/>
          </a:prstGeom>
        </p:spPr>
        <p:txBody>
          <a:bodyPr vert="horz" wrap="square" lIns="0" tIns="56515" rIns="0" bIns="0" rtlCol="0">
            <a:spAutoFit/>
          </a:bodyPr>
          <a:lstStyle/>
          <a:p>
            <a:pPr marR="55880" algn="ctr">
              <a:lnSpc>
                <a:spcPct val="100000"/>
              </a:lnSpc>
              <a:spcBef>
                <a:spcPts val="445"/>
              </a:spcBef>
              <a:defRPr/>
            </a:pPr>
            <a:r>
              <a:rPr sz="1400" b="1" spc="-5">
                <a:solidFill>
                  <a:srgbClr val="FFFFFF"/>
                </a:solidFill>
                <a:latin typeface="Calibri"/>
                <a:cs typeface="Calibri"/>
              </a:rPr>
              <a:t>Priorité</a:t>
            </a:r>
            <a:endParaRPr sz="1400">
              <a:latin typeface="Calibri"/>
              <a:cs typeface="Calibri"/>
            </a:endParaRPr>
          </a:p>
          <a:p>
            <a:pPr marR="10160" algn="ctr">
              <a:lnSpc>
                <a:spcPct val="100000"/>
              </a:lnSpc>
              <a:spcBef>
                <a:spcPts val="390"/>
              </a:spcBef>
              <a:defRPr/>
            </a:pPr>
            <a:r>
              <a:rPr lang="fr-FR" sz="1600" b="1" spc="-5">
                <a:solidFill>
                  <a:srgbClr val="FFFFFF"/>
                </a:solidFill>
                <a:latin typeface="Calibri"/>
                <a:cs typeface="Calibri"/>
              </a:rPr>
              <a:t>1</a:t>
            </a:r>
            <a:endParaRPr sz="1600">
              <a:latin typeface="Calibri"/>
              <a:cs typeface="Calibri"/>
            </a:endParaRPr>
          </a:p>
          <a:p>
            <a:pPr marL="156210">
              <a:lnSpc>
                <a:spcPct val="100000"/>
              </a:lnSpc>
              <a:spcBef>
                <a:spcPts val="1270"/>
              </a:spcBef>
              <a:tabLst>
                <a:tab pos="589280" algn="l"/>
              </a:tabLst>
              <a:defRPr/>
            </a:pPr>
            <a:r>
              <a:rPr lang="fr-FR" sz="1100" b="1">
                <a:solidFill>
                  <a:srgbClr val="FFFFFF"/>
                </a:solidFill>
                <a:latin typeface="Calibri"/>
                <a:cs typeface="Calibri"/>
              </a:rPr>
              <a:t>	</a:t>
            </a:r>
            <a:r>
              <a:rPr sz="1100" b="1">
                <a:solidFill>
                  <a:srgbClr val="FFFFFF"/>
                </a:solidFill>
                <a:latin typeface="Calibri"/>
                <a:cs typeface="Calibri"/>
              </a:rPr>
              <a:t>DHFF</a:t>
            </a:r>
            <a:endParaRPr sz="1100">
              <a:latin typeface="Calibri"/>
              <a:cs typeface="Calibri"/>
            </a:endParaRPr>
          </a:p>
        </p:txBody>
      </p:sp>
      <p:pic>
        <p:nvPicPr>
          <p:cNvPr id="19" name="object 19"/>
          <p:cNvPicPr/>
          <p:nvPr/>
        </p:nvPicPr>
        <p:blipFill>
          <a:blip r:embed="rId2"/>
          <a:stretch/>
        </p:blipFill>
        <p:spPr bwMode="auto">
          <a:xfrm>
            <a:off x="915924" y="57911"/>
            <a:ext cx="501395" cy="505968"/>
          </a:xfrm>
          <a:prstGeom prst="rect">
            <a:avLst/>
          </a:prstGeom>
        </p:spPr>
      </p:pic>
      <p:graphicFrame>
        <p:nvGraphicFramePr>
          <p:cNvPr id="20" name="Tableau 21"/>
          <p:cNvGraphicFramePr>
            <a:graphicFrameLocks noGrp="1"/>
          </p:cNvGraphicFramePr>
          <p:nvPr>
            <p:extLst>
              <p:ext uri="{D42A27DB-BD31-4B8C-83A1-F6EECF244321}">
                <p14:modId xmlns:p14="http://schemas.microsoft.com/office/powerpoint/2010/main" val="1694711820"/>
              </p:ext>
            </p:extLst>
          </p:nvPr>
        </p:nvGraphicFramePr>
        <p:xfrm>
          <a:off x="-7938" y="3826888"/>
          <a:ext cx="7578405" cy="5414450"/>
        </p:xfrm>
        <a:graphic>
          <a:graphicData uri="http://schemas.openxmlformats.org/drawingml/2006/table">
            <a:tbl>
              <a:tblPr firstRow="1" bandRow="1"/>
              <a:tblGrid>
                <a:gridCol w="7578405">
                  <a:extLst>
                    <a:ext uri="{9D8B030D-6E8A-4147-A177-3AD203B41FA5}">
                      <a16:colId xmlns:a16="http://schemas.microsoft.com/office/drawing/2014/main" val="20000"/>
                    </a:ext>
                  </a:extLst>
                </a:gridCol>
              </a:tblGrid>
              <a:tr h="219935">
                <a:tc>
                  <a:txBody>
                    <a:bodyPr/>
                    <a:lstStyle/>
                    <a:p>
                      <a:pPr marL="0" marR="0" lvl="0" indent="0" algn="ctr" defTabSz="685800">
                        <a:lnSpc>
                          <a:spcPct val="100000"/>
                        </a:lnSpc>
                        <a:spcBef>
                          <a:spcPts val="0"/>
                        </a:spcBef>
                        <a:spcAft>
                          <a:spcPts val="0"/>
                        </a:spcAft>
                        <a:buClrTx/>
                        <a:buSzTx/>
                        <a:buFontTx/>
                        <a:buNone/>
                        <a:defRPr/>
                      </a:pPr>
                      <a:r>
                        <a:rPr lang="fr-FR" sz="1200" b="1" spc="-5" dirty="0">
                          <a:solidFill>
                            <a:srgbClr val="FFFFFF"/>
                          </a:solidFill>
                          <a:latin typeface="+mn-lt"/>
                          <a:ea typeface="+mn-ea"/>
                          <a:cs typeface="Calibri"/>
                        </a:rPr>
                        <a:t>Contexte et problématiques</a:t>
                      </a:r>
                      <a:endParaRPr dirty="0"/>
                    </a:p>
                  </a:txBody>
                  <a:tcPr marL="0" marR="0" marT="0" marB="0">
                    <a:lnL w="12700" algn="ctr">
                      <a:noFill/>
                    </a:lnL>
                    <a:lnR w="12700" algn="ctr">
                      <a:noFill/>
                    </a:lnR>
                    <a:lnT w="12700" algn="ctr">
                      <a:noFill/>
                    </a:lnT>
                    <a:lnB w="38100" algn="ctr">
                      <a:noFill/>
                    </a:lnB>
                    <a:solidFill>
                      <a:srgbClr val="31849B"/>
                    </a:solidFill>
                  </a:tcPr>
                </a:tc>
                <a:extLst>
                  <a:ext uri="{0D108BD9-81ED-4DB2-BD59-A6C34878D82A}">
                    <a16:rowId xmlns:a16="http://schemas.microsoft.com/office/drawing/2014/main" val="10000"/>
                  </a:ext>
                </a:extLst>
              </a:tr>
              <a:tr h="5194515">
                <a:tc>
                  <a:txBody>
                    <a:bodyPr/>
                    <a:lstStyle/>
                    <a:p>
                      <a:pPr algn="just">
                        <a:lnSpc>
                          <a:spcPct val="100000"/>
                        </a:lnSpc>
                        <a:defRPr/>
                      </a:pPr>
                      <a:r>
                        <a:rPr lang="fr-FR" sz="1050" dirty="0">
                          <a:latin typeface="+mn-lt"/>
                          <a:cs typeface="Calibri"/>
                        </a:rPr>
                        <a:t>Les barrages ont procuré au fil des siècles des avantages décisifs pour le développement humain mais ils génèrent aussi un coût écologique élevé. Outre  la perturbation du régime hydrologique du cours d’eau, la rétention des flux de sédiments et parfois une mauvaise qualité de l’eau au sein de la retenue, le barrage est généralement responsable d’une rupture de la continuité écologique particulièrement préjudiciable aux poissons grands migrateurs amphihalins (saumons, truites de mer, anguilles, aloses et lamproies pour les eaux françaises, </a:t>
                      </a:r>
                      <a:r>
                        <a:rPr lang="fr-FR" sz="1050" dirty="0" err="1">
                          <a:latin typeface="+mn-lt"/>
                          <a:cs typeface="Calibri"/>
                        </a:rPr>
                        <a:t>Merg</a:t>
                      </a:r>
                      <a:r>
                        <a:rPr lang="fr-FR" sz="1050" dirty="0">
                          <a:latin typeface="+mn-lt"/>
                          <a:cs typeface="Calibri"/>
                        </a:rPr>
                        <a:t> et al. 2020). Ces poissons se voient privés des habitats de reproduction et/ou de grossissement situés à l’amont des cours d’eau. </a:t>
                      </a:r>
                      <a:endParaRPr lang="fr-FR" sz="1050" dirty="0"/>
                    </a:p>
                    <a:p>
                      <a:pPr algn="just">
                        <a:lnSpc>
                          <a:spcPct val="100000"/>
                        </a:lnSpc>
                        <a:defRPr/>
                      </a:pPr>
                      <a:r>
                        <a:rPr lang="fr-FR" sz="1050" dirty="0">
                          <a:latin typeface="+mn-lt"/>
                          <a:cs typeface="Calibri"/>
                        </a:rPr>
                        <a:t>La restauration de la continuité écologique est un sujet pris en charge au quotidien par les services de l'Etat (DDTM notamment). </a:t>
                      </a:r>
                      <a:endParaRPr lang="fr-FR" sz="1050" dirty="0"/>
                    </a:p>
                    <a:p>
                      <a:pPr algn="just">
                        <a:defRPr/>
                      </a:pPr>
                      <a:endParaRPr lang="fr-FR" sz="1050" spc="-1" dirty="0">
                        <a:solidFill>
                          <a:srgbClr val="000000"/>
                        </a:solidFill>
                        <a:latin typeface="+mn-lt"/>
                        <a:cs typeface="Calibri"/>
                      </a:endParaRPr>
                    </a:p>
                    <a:p>
                      <a:pPr algn="just">
                        <a:defRPr/>
                      </a:pPr>
                      <a:r>
                        <a:rPr lang="fr-FR" sz="1050" spc="-1" dirty="0">
                          <a:solidFill>
                            <a:srgbClr val="000000"/>
                          </a:solidFill>
                          <a:latin typeface="+mn-lt"/>
                          <a:cs typeface="Calibri"/>
                        </a:rPr>
                        <a:t>Qu’ils soient menés au titre du rétablissement de la continuité écologique ou pour des raisons de sûreté en lien avec le vieillissement des ouvrages, ces projets sont néanmoins susceptibles d’induire des changements majeurs pour l’écologie du cours d’eau mais aussi pour le tissu socio-économique local, et ce d’autant plus que l’ouvrage démantelé est de taille importante. </a:t>
                      </a:r>
                      <a:endParaRPr lang="fr-FR" sz="1050" dirty="0">
                        <a:latin typeface="+mn-lt"/>
                        <a:cs typeface="Calibri"/>
                      </a:endParaRPr>
                    </a:p>
                    <a:p>
                      <a:pPr algn="just">
                        <a:lnSpc>
                          <a:spcPct val="100000"/>
                        </a:lnSpc>
                        <a:defRPr/>
                      </a:pPr>
                      <a:endParaRPr lang="fr-FR" sz="900" dirty="0"/>
                    </a:p>
                    <a:p>
                      <a:pPr algn="l">
                        <a:defRPr/>
                      </a:pPr>
                      <a:r>
                        <a:rPr lang="fr-FR" sz="1050" spc="-1" dirty="0">
                          <a:solidFill>
                            <a:srgbClr val="000000"/>
                          </a:solidFill>
                          <a:latin typeface="+mn-lt"/>
                          <a:cs typeface="Calibri"/>
                        </a:rPr>
                        <a:t>L’action proposée ici est un </a:t>
                      </a:r>
                      <a:r>
                        <a:rPr lang="fr-FR" sz="1050" b="1" spc="-1" dirty="0">
                          <a:solidFill>
                            <a:srgbClr val="000000"/>
                          </a:solidFill>
                          <a:latin typeface="+mn-lt"/>
                          <a:cs typeface="Calibri"/>
                        </a:rPr>
                        <a:t>appui technique au service instructeur </a:t>
                      </a:r>
                      <a:r>
                        <a:rPr lang="fr-FR" sz="1050" spc="-1" dirty="0">
                          <a:solidFill>
                            <a:srgbClr val="000000"/>
                          </a:solidFill>
                          <a:latin typeface="+mn-lt"/>
                          <a:cs typeface="Calibri"/>
                        </a:rPr>
                        <a:t>dans </a:t>
                      </a:r>
                      <a:br>
                        <a:rPr lang="fr-FR" sz="1050" spc="-1" dirty="0">
                          <a:solidFill>
                            <a:srgbClr val="000000"/>
                          </a:solidFill>
                          <a:latin typeface="+mn-lt"/>
                          <a:cs typeface="Calibri"/>
                        </a:rPr>
                      </a:br>
                      <a:r>
                        <a:rPr lang="fr-FR" sz="1050" spc="-1" dirty="0">
                          <a:solidFill>
                            <a:srgbClr val="000000"/>
                          </a:solidFill>
                          <a:latin typeface="+mn-lt"/>
                          <a:cs typeface="Calibri"/>
                        </a:rPr>
                        <a:t>le cadre de la phase </a:t>
                      </a:r>
                      <a:r>
                        <a:rPr lang="fr-FR" sz="1050" spc="-1">
                          <a:solidFill>
                            <a:srgbClr val="000000"/>
                          </a:solidFill>
                          <a:latin typeface="+mn-lt"/>
                          <a:cs typeface="Calibri"/>
                        </a:rPr>
                        <a:t>d’instruction des dossiers. </a:t>
                      </a:r>
                      <a:r>
                        <a:rPr lang="fr-FR" sz="1050" spc="-1" dirty="0">
                          <a:solidFill>
                            <a:srgbClr val="000000"/>
                          </a:solidFill>
                          <a:latin typeface="+mn-lt"/>
                          <a:cs typeface="Calibri"/>
                        </a:rPr>
                        <a:t>Cet appui peut concerner : </a:t>
                      </a:r>
                      <a:endParaRPr lang="fr-FR" sz="1050" dirty="0"/>
                    </a:p>
                    <a:p>
                      <a:pPr algn="just">
                        <a:defRPr/>
                      </a:pPr>
                      <a:endParaRPr lang="fr-FR" sz="1050" spc="-1" dirty="0">
                        <a:solidFill>
                          <a:srgbClr val="000000"/>
                        </a:solidFill>
                        <a:latin typeface="+mn-lt"/>
                        <a:cs typeface="Calibri"/>
                      </a:endParaRPr>
                    </a:p>
                    <a:p>
                      <a:pPr algn="l">
                        <a:spcAft>
                          <a:spcPts val="300"/>
                        </a:spcAft>
                        <a:defRPr/>
                      </a:pPr>
                      <a:r>
                        <a:rPr lang="fr-FR" sz="1050" spc="-1" dirty="0">
                          <a:solidFill>
                            <a:srgbClr val="000000"/>
                          </a:solidFill>
                          <a:latin typeface="+mn-lt"/>
                          <a:cs typeface="Calibri"/>
                        </a:rPr>
                        <a:t>- Le partage de retours d'expériences et l'appui aux actions de </a:t>
                      </a:r>
                      <a:br>
                        <a:rPr lang="fr-FR" sz="1050" spc="-1" dirty="0">
                          <a:solidFill>
                            <a:srgbClr val="000000"/>
                          </a:solidFill>
                          <a:latin typeface="+mn-lt"/>
                          <a:cs typeface="Calibri"/>
                        </a:rPr>
                      </a:br>
                      <a:r>
                        <a:rPr lang="fr-FR" sz="1050" spc="-1" dirty="0">
                          <a:solidFill>
                            <a:srgbClr val="000000"/>
                          </a:solidFill>
                          <a:latin typeface="+mn-lt"/>
                          <a:cs typeface="Calibri"/>
                        </a:rPr>
                        <a:t>médiation pour contribuer à l’acceptabilité locale,</a:t>
                      </a:r>
                      <a:endParaRPr lang="fr-FR" sz="1050" dirty="0"/>
                    </a:p>
                    <a:p>
                      <a:pPr algn="l">
                        <a:spcAft>
                          <a:spcPts val="300"/>
                        </a:spcAft>
                        <a:defRPr/>
                      </a:pPr>
                      <a:r>
                        <a:rPr lang="fr-FR" sz="1050" spc="-1" dirty="0">
                          <a:solidFill>
                            <a:srgbClr val="000000"/>
                          </a:solidFill>
                          <a:latin typeface="+mn-lt"/>
                          <a:cs typeface="Calibri"/>
                        </a:rPr>
                        <a:t>- le dimensionnement des mesures ERC en phase d’exploitation </a:t>
                      </a:r>
                      <a:br>
                        <a:rPr lang="fr-FR" sz="1050" spc="-1" dirty="0">
                          <a:solidFill>
                            <a:srgbClr val="000000"/>
                          </a:solidFill>
                          <a:latin typeface="+mn-lt"/>
                          <a:cs typeface="Calibri"/>
                        </a:rPr>
                      </a:br>
                      <a:r>
                        <a:rPr lang="fr-FR" sz="1050" spc="-1" dirty="0">
                          <a:solidFill>
                            <a:srgbClr val="000000"/>
                          </a:solidFill>
                          <a:latin typeface="+mn-lt"/>
                          <a:cs typeface="Calibri"/>
                        </a:rPr>
                        <a:t>(par exemple, des mesures d’accompagnement en parallèle de </a:t>
                      </a:r>
                      <a:br>
                        <a:rPr lang="fr-FR" sz="1050" spc="-1" dirty="0">
                          <a:solidFill>
                            <a:srgbClr val="000000"/>
                          </a:solidFill>
                          <a:latin typeface="+mn-lt"/>
                          <a:cs typeface="Calibri"/>
                        </a:rPr>
                      </a:br>
                      <a:r>
                        <a:rPr lang="fr-FR" sz="1050" spc="-1" dirty="0">
                          <a:solidFill>
                            <a:srgbClr val="000000"/>
                          </a:solidFill>
                          <a:latin typeface="+mn-lt"/>
                          <a:cs typeface="Calibri"/>
                        </a:rPr>
                        <a:t>l’effacement du barrage proprement dit),</a:t>
                      </a:r>
                      <a:endParaRPr lang="fr-FR" sz="1050" dirty="0"/>
                    </a:p>
                    <a:p>
                      <a:pPr algn="l">
                        <a:spcAft>
                          <a:spcPts val="300"/>
                        </a:spcAft>
                        <a:defRPr/>
                      </a:pPr>
                      <a:r>
                        <a:rPr lang="fr-FR" sz="1050" spc="-1" dirty="0">
                          <a:solidFill>
                            <a:srgbClr val="000000"/>
                          </a:solidFill>
                          <a:latin typeface="+mn-lt"/>
                          <a:cs typeface="Calibri"/>
                        </a:rPr>
                        <a:t>- Le dimensionnement des mesures ERC en phase de travaux </a:t>
                      </a:r>
                      <a:br>
                        <a:rPr lang="fr-FR" sz="1050" spc="-1" dirty="0">
                          <a:solidFill>
                            <a:srgbClr val="000000"/>
                          </a:solidFill>
                          <a:latin typeface="+mn-lt"/>
                          <a:cs typeface="Calibri"/>
                        </a:rPr>
                      </a:br>
                      <a:r>
                        <a:rPr lang="fr-FR" sz="1050" spc="-1" dirty="0">
                          <a:solidFill>
                            <a:srgbClr val="000000"/>
                          </a:solidFill>
                          <a:latin typeface="+mn-lt"/>
                          <a:cs typeface="Calibri"/>
                        </a:rPr>
                        <a:t>(réduction des impacts du chantier),</a:t>
                      </a:r>
                      <a:endParaRPr lang="fr-FR" sz="1050" dirty="0"/>
                    </a:p>
                    <a:p>
                      <a:pPr algn="l">
                        <a:spcAft>
                          <a:spcPts val="600"/>
                        </a:spcAft>
                        <a:defRPr/>
                      </a:pPr>
                      <a:r>
                        <a:rPr lang="fr-FR" sz="1050" spc="-1" dirty="0">
                          <a:solidFill>
                            <a:srgbClr val="000000"/>
                          </a:solidFill>
                          <a:latin typeface="+mn-lt"/>
                          <a:cs typeface="Calibri"/>
                        </a:rPr>
                        <a:t>- Les mesures de suivis scientifiques qu’il serait utile / </a:t>
                      </a:r>
                      <a:br>
                        <a:rPr lang="fr-FR" sz="1050" spc="-1" dirty="0">
                          <a:solidFill>
                            <a:srgbClr val="000000"/>
                          </a:solidFill>
                          <a:latin typeface="+mn-lt"/>
                          <a:cs typeface="Calibri"/>
                        </a:rPr>
                      </a:br>
                      <a:r>
                        <a:rPr lang="fr-FR" sz="1050" spc="-1" dirty="0">
                          <a:solidFill>
                            <a:srgbClr val="000000"/>
                          </a:solidFill>
                          <a:latin typeface="+mn-lt"/>
                          <a:cs typeface="Calibri"/>
                        </a:rPr>
                        <a:t>intéressant de mettre en place. </a:t>
                      </a:r>
                      <a:endParaRPr lang="fr-FR" sz="1050" dirty="0"/>
                    </a:p>
                    <a:p>
                      <a:pPr algn="l">
                        <a:defRPr/>
                      </a:pPr>
                      <a:r>
                        <a:rPr lang="fr-FR" sz="1050" spc="-1" dirty="0">
                          <a:solidFill>
                            <a:srgbClr val="000000"/>
                          </a:solidFill>
                          <a:latin typeface="+mn-lt"/>
                          <a:ea typeface="DejaVu Sans"/>
                          <a:cs typeface="Calibri"/>
                        </a:rPr>
                        <a:t>Cet appui technique au service instructeur </a:t>
                      </a:r>
                      <a:br>
                        <a:rPr lang="fr-FR" sz="1050" spc="-1" dirty="0">
                          <a:solidFill>
                            <a:srgbClr val="000000"/>
                          </a:solidFill>
                          <a:latin typeface="+mn-lt"/>
                          <a:ea typeface="DejaVu Sans"/>
                          <a:cs typeface="Calibri"/>
                        </a:rPr>
                      </a:br>
                      <a:r>
                        <a:rPr lang="fr-FR" sz="1050" spc="-1" dirty="0">
                          <a:solidFill>
                            <a:srgbClr val="000000"/>
                          </a:solidFill>
                          <a:latin typeface="+mn-lt"/>
                          <a:ea typeface="DejaVu Sans"/>
                          <a:cs typeface="Calibri"/>
                        </a:rPr>
                        <a:t>(et à leur demande) s’inscrit généralement dans le temps long.</a:t>
                      </a:r>
                      <a:endParaRPr lang="fr-FR" sz="1050" spc="-1" dirty="0">
                        <a:solidFill>
                          <a:srgbClr val="000000"/>
                        </a:solidFill>
                        <a:latin typeface="+mn-lt"/>
                        <a:ea typeface="DejaVu Sans"/>
                      </a:endParaRPr>
                    </a:p>
                    <a:p>
                      <a:pPr algn="just">
                        <a:defRPr/>
                      </a:pPr>
                      <a:endParaRPr lang="fr-FR" sz="1050" dirty="0">
                        <a:latin typeface="Calibri"/>
                        <a:cs typeface="Calibri"/>
                      </a:endParaRPr>
                    </a:p>
                  </a:txBody>
                  <a:tcPr marL="180000" marR="180000">
                    <a:lnL w="12700" algn="ctr">
                      <a:noFill/>
                    </a:lnL>
                    <a:lnR w="12700" algn="ctr">
                      <a:noFill/>
                    </a:lnR>
                    <a:lnT w="38100" algn="ctr">
                      <a:noFill/>
                    </a:lnT>
                    <a:lnB w="12700" algn="ctr">
                      <a:noFill/>
                    </a:lnB>
                    <a:solidFill>
                      <a:schemeClr val="bg1"/>
                    </a:solidFill>
                  </a:tcPr>
                </a:tc>
                <a:extLst>
                  <a:ext uri="{0D108BD9-81ED-4DB2-BD59-A6C34878D82A}">
                    <a16:rowId xmlns:a16="http://schemas.microsoft.com/office/drawing/2014/main" val="10001"/>
                  </a:ext>
                </a:extLst>
              </a:tr>
            </a:tbl>
          </a:graphicData>
        </a:graphic>
      </p:graphicFrame>
      <p:graphicFrame>
        <p:nvGraphicFramePr>
          <p:cNvPr id="21" name="Tableau 22"/>
          <p:cNvGraphicFramePr>
            <a:graphicFrameLocks noGrp="1"/>
          </p:cNvGraphicFramePr>
          <p:nvPr>
            <p:extLst>
              <p:ext uri="{D42A27DB-BD31-4B8C-83A1-F6EECF244321}">
                <p14:modId xmlns:p14="http://schemas.microsoft.com/office/powerpoint/2010/main" val="610926843"/>
              </p:ext>
            </p:extLst>
          </p:nvPr>
        </p:nvGraphicFramePr>
        <p:xfrm>
          <a:off x="-28575" y="8803084"/>
          <a:ext cx="7599043" cy="1265413"/>
        </p:xfrm>
        <a:graphic>
          <a:graphicData uri="http://schemas.openxmlformats.org/drawingml/2006/table">
            <a:tbl>
              <a:tblPr firstRow="1" bandRow="1"/>
              <a:tblGrid>
                <a:gridCol w="7599043">
                  <a:extLst>
                    <a:ext uri="{9D8B030D-6E8A-4147-A177-3AD203B41FA5}">
                      <a16:colId xmlns:a16="http://schemas.microsoft.com/office/drawing/2014/main" val="20000"/>
                    </a:ext>
                  </a:extLst>
                </a:gridCol>
              </a:tblGrid>
              <a:tr h="89683">
                <a:tc>
                  <a:txBody>
                    <a:bodyPr/>
                    <a:lstStyle/>
                    <a:p>
                      <a:pPr marR="2870200" algn="r">
                        <a:lnSpc>
                          <a:spcPct val="100000"/>
                        </a:lnSpc>
                        <a:spcBef>
                          <a:spcPts val="10"/>
                        </a:spcBef>
                        <a:defRPr/>
                      </a:pPr>
                      <a:r>
                        <a:rPr lang="fr-FR" sz="1200" b="1" spc="-5">
                          <a:solidFill>
                            <a:srgbClr val="FFFFFF"/>
                          </a:solidFill>
                          <a:latin typeface="+mn-lt"/>
                          <a:cs typeface="Calibri"/>
                        </a:rPr>
                        <a:t>Description</a:t>
                      </a:r>
                      <a:r>
                        <a:rPr lang="fr-FR" sz="1200" b="1" spc="-10">
                          <a:solidFill>
                            <a:srgbClr val="FFFFFF"/>
                          </a:solidFill>
                          <a:latin typeface="+mn-lt"/>
                          <a:cs typeface="Calibri"/>
                        </a:rPr>
                        <a:t> </a:t>
                      </a:r>
                      <a:r>
                        <a:rPr lang="fr-FR" sz="1200" b="1" spc="-5">
                          <a:solidFill>
                            <a:srgbClr val="FFFFFF"/>
                          </a:solidFill>
                          <a:latin typeface="+mn-lt"/>
                          <a:cs typeface="Calibri"/>
                        </a:rPr>
                        <a:t>des sous-actions</a:t>
                      </a:r>
                      <a:endParaRPr lang="fr-FR" sz="1200">
                        <a:latin typeface="+mn-lt"/>
                        <a:cs typeface="Calibri"/>
                      </a:endParaRPr>
                    </a:p>
                  </a:txBody>
                  <a:tcPr marL="144000" marR="144000" marT="0" marB="0">
                    <a:lnL w="12700" algn="ctr">
                      <a:noFill/>
                    </a:lnL>
                    <a:lnR w="12700" algn="ctr">
                      <a:noFill/>
                    </a:lnR>
                    <a:lnT w="12700" algn="ctr">
                      <a:noFill/>
                    </a:lnT>
                    <a:lnB w="38100" algn="ctr">
                      <a:noFill/>
                    </a:lnB>
                    <a:solidFill>
                      <a:srgbClr val="31849B"/>
                    </a:solidFill>
                  </a:tcPr>
                </a:tc>
                <a:extLst>
                  <a:ext uri="{0D108BD9-81ED-4DB2-BD59-A6C34878D82A}">
                    <a16:rowId xmlns:a16="http://schemas.microsoft.com/office/drawing/2014/main" val="10000"/>
                  </a:ext>
                </a:extLst>
              </a:tr>
              <a:tr h="1082533">
                <a:tc>
                  <a:txBody>
                    <a:bodyPr/>
                    <a:lstStyle/>
                    <a:p>
                      <a:pPr marL="313690" indent="-229235">
                        <a:lnSpc>
                          <a:spcPct val="100000"/>
                        </a:lnSpc>
                        <a:spcBef>
                          <a:spcPts val="635"/>
                        </a:spcBef>
                        <a:buFont typeface="Wingdings"/>
                        <a:buChar char=""/>
                        <a:tabLst>
                          <a:tab pos="313690" algn="l"/>
                          <a:tab pos="314325" algn="l"/>
                        </a:tabLst>
                        <a:defRPr/>
                      </a:pPr>
                      <a:r>
                        <a:rPr lang="fr-FR" sz="1100" b="1" spc="-5" dirty="0">
                          <a:latin typeface="+mn-lt"/>
                          <a:cs typeface="Calibri"/>
                        </a:rPr>
                        <a:t>MER 12.1</a:t>
                      </a:r>
                      <a:r>
                        <a:rPr lang="fr-FR" sz="1100" b="1" spc="-15" dirty="0">
                          <a:latin typeface="+mn-lt"/>
                          <a:cs typeface="Calibri"/>
                        </a:rPr>
                        <a:t> </a:t>
                      </a:r>
                      <a:r>
                        <a:rPr lang="fr-FR" sz="1100" b="1" dirty="0">
                          <a:latin typeface="+mn-lt"/>
                          <a:cs typeface="Calibri"/>
                        </a:rPr>
                        <a:t>–</a:t>
                      </a:r>
                      <a:r>
                        <a:rPr lang="fr-FR" sz="1100" b="1" spc="-20" dirty="0">
                          <a:latin typeface="+mn-lt"/>
                          <a:cs typeface="Calibri"/>
                        </a:rPr>
                        <a:t> Partage de retours d’expériences d’effacement de barrage </a:t>
                      </a:r>
                      <a:endParaRPr dirty="0"/>
                    </a:p>
                    <a:p>
                      <a:pPr marL="84455" marR="0" lvl="0" indent="0" algn="just" defTabSz="914400">
                        <a:lnSpc>
                          <a:spcPct val="100000"/>
                        </a:lnSpc>
                        <a:spcBef>
                          <a:spcPts val="635"/>
                        </a:spcBef>
                        <a:spcAft>
                          <a:spcPts val="0"/>
                        </a:spcAft>
                        <a:buClrTx/>
                        <a:buSzTx/>
                        <a:buFont typeface="Wingdings"/>
                        <a:buNone/>
                        <a:tabLst>
                          <a:tab pos="313690" algn="l"/>
                          <a:tab pos="314325" algn="l"/>
                        </a:tabLst>
                        <a:defRPr/>
                      </a:pPr>
                      <a:r>
                        <a:rPr lang="fr-FR" sz="1100" spc="-1" dirty="0">
                          <a:solidFill>
                            <a:srgbClr val="000000"/>
                          </a:solidFill>
                          <a:latin typeface="+mn-lt"/>
                        </a:rPr>
                        <a:t>Valorisation des avis techniques du pôle </a:t>
                      </a:r>
                      <a:r>
                        <a:rPr lang="fr-FR" sz="1100" spc="-1" dirty="0" err="1">
                          <a:solidFill>
                            <a:srgbClr val="000000"/>
                          </a:solidFill>
                          <a:latin typeface="+mn-lt"/>
                        </a:rPr>
                        <a:t>Ecohydraulique</a:t>
                      </a:r>
                      <a:r>
                        <a:rPr lang="fr-FR" sz="1100" spc="-1" dirty="0">
                          <a:solidFill>
                            <a:srgbClr val="000000"/>
                          </a:solidFill>
                          <a:latin typeface="+mn-lt"/>
                        </a:rPr>
                        <a:t> de l’OFB (2017 et 2018) et de retours d’expériences concernant l’effacement de barrages sur d’autres territoires. Contribution aux réunions d’information à l’attention des usagers du territoire.</a:t>
                      </a:r>
                      <a:endParaRPr lang="fr-FR" sz="1100" dirty="0">
                        <a:latin typeface="+mn-lt"/>
                        <a:cs typeface="Times New Roman"/>
                      </a:endParaRPr>
                    </a:p>
                  </a:txBody>
                  <a:tcPr marL="180000" marR="180000">
                    <a:lnL w="12700" algn="ctr">
                      <a:noFill/>
                    </a:lnL>
                    <a:lnR w="12700" algn="ctr">
                      <a:noFill/>
                    </a:lnR>
                    <a:lnT w="38100" algn="ctr">
                      <a:noFill/>
                    </a:lnT>
                    <a:lnB w="12700" algn="ctr">
                      <a:noFill/>
                    </a:lnB>
                    <a:solidFill>
                      <a:schemeClr val="bg1"/>
                    </a:solidFill>
                  </a:tcPr>
                </a:tc>
                <a:extLst>
                  <a:ext uri="{0D108BD9-81ED-4DB2-BD59-A6C34878D82A}">
                    <a16:rowId xmlns:a16="http://schemas.microsoft.com/office/drawing/2014/main" val="10001"/>
                  </a:ext>
                </a:extLst>
              </a:tr>
            </a:tbl>
          </a:graphicData>
        </a:graphic>
      </p:graphicFrame>
      <p:pic>
        <p:nvPicPr>
          <p:cNvPr id="22" name="Image 8"/>
          <p:cNvPicPr>
            <a:picLocks noChangeAspect="1"/>
          </p:cNvPicPr>
          <p:nvPr/>
        </p:nvPicPr>
        <p:blipFill>
          <a:blip r:embed="rId3"/>
          <a:stretch/>
        </p:blipFill>
        <p:spPr bwMode="auto">
          <a:xfrm>
            <a:off x="4118991" y="5850756"/>
            <a:ext cx="3302015" cy="2145807"/>
          </a:xfrm>
          <a:prstGeom prst="rect">
            <a:avLst/>
          </a:prstGeom>
        </p:spPr>
      </p:pic>
      <p:sp>
        <p:nvSpPr>
          <p:cNvPr id="23" name="ZoneTexte 23"/>
          <p:cNvSpPr>
            <a:spLocks/>
          </p:cNvSpPr>
          <p:nvPr/>
        </p:nvSpPr>
        <p:spPr bwMode="auto">
          <a:xfrm>
            <a:off x="3862830" y="8115170"/>
            <a:ext cx="3477457" cy="411515"/>
          </a:xfrm>
          <a:prstGeom prst="rect">
            <a:avLst/>
          </a:prstGeom>
          <a:noFill/>
        </p:spPr>
        <p:txBody>
          <a:bodyPr wrap="square" lIns="36000" tIns="0" rIns="36000" bIns="0" rtlCol="0">
            <a:spAutoFit/>
          </a:bodyPr>
          <a:lstStyle/>
          <a:p>
            <a:pPr>
              <a:defRPr/>
            </a:pPr>
            <a:r>
              <a:rPr lang="fr-FR" sz="900" i="1" dirty="0"/>
              <a:t>Figure 1 : </a:t>
            </a:r>
            <a:r>
              <a:rPr lang="fr-FR" sz="900" dirty="0"/>
              <a:t>Évolution annuelle du nombre d’opérations de suppression de barrages dans le monde, et de la proportion de ces opérations ayant fait l’objet d’au moins une étude scientifique (d’après Bellmore et al., 2017).</a:t>
            </a:r>
            <a:endParaRPr dirty="0"/>
          </a:p>
        </p:txBody>
      </p:sp>
      <p:sp>
        <p:nvSpPr>
          <p:cNvPr id="24" name="ZoneTexte 8"/>
          <p:cNvSpPr/>
          <p:nvPr/>
        </p:nvSpPr>
        <p:spPr bwMode="auto">
          <a:xfrm>
            <a:off x="83565" y="3688940"/>
            <a:ext cx="2185887" cy="365795"/>
          </a:xfrm>
          <a:prstGeom prst="rect">
            <a:avLst/>
          </a:prstGeom>
          <a:noFill/>
        </p:spPr>
        <p:txBody>
          <a:bodyPr wrap="square" rtlCol="0">
            <a:spAutoFit/>
          </a:bodyPr>
          <a:lstStyle/>
          <a:p>
            <a:pPr>
              <a:defRPr/>
            </a:pPr>
            <a:endParaRPr/>
          </a:p>
        </p:txBody>
      </p:sp>
      <p:pic>
        <p:nvPicPr>
          <p:cNvPr id="25" name="Image 24"/>
          <p:cNvPicPr>
            <a:picLocks noChangeAspect="1"/>
          </p:cNvPicPr>
          <p:nvPr/>
        </p:nvPicPr>
        <p:blipFill>
          <a:blip r:embed="rId4"/>
          <a:srcRect l="1598" b="9418"/>
          <a:stretch/>
        </p:blipFill>
        <p:spPr bwMode="auto">
          <a:xfrm>
            <a:off x="-7938" y="2426793"/>
            <a:ext cx="2346485" cy="124466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bwMode="auto">
        <a:xfrm>
          <a:off x="0" y="0"/>
          <a:ext cx="0" cy="0"/>
          <a:chOff x="0" y="0"/>
          <a:chExt cx="0" cy="0"/>
        </a:xfrm>
      </p:grpSpPr>
      <p:sp>
        <p:nvSpPr>
          <p:cNvPr id="4" name="object 18"/>
          <p:cNvSpPr/>
          <p:nvPr/>
        </p:nvSpPr>
        <p:spPr bwMode="auto">
          <a:xfrm>
            <a:off x="7551420" y="240791"/>
            <a:ext cx="6350" cy="530860"/>
          </a:xfrm>
          <a:custGeom>
            <a:avLst/>
            <a:gdLst/>
            <a:ahLst/>
            <a:cxnLst/>
            <a:rect l="l" t="t" r="r" b="b"/>
            <a:pathLst>
              <a:path w="6350" h="530860" extrusionOk="0">
                <a:moveTo>
                  <a:pt x="6096" y="0"/>
                </a:moveTo>
                <a:lnTo>
                  <a:pt x="0" y="0"/>
                </a:lnTo>
                <a:lnTo>
                  <a:pt x="0" y="6096"/>
                </a:lnTo>
                <a:lnTo>
                  <a:pt x="0" y="15240"/>
                </a:lnTo>
                <a:lnTo>
                  <a:pt x="0" y="530352"/>
                </a:lnTo>
                <a:lnTo>
                  <a:pt x="6096" y="530352"/>
                </a:lnTo>
                <a:lnTo>
                  <a:pt x="6096" y="6096"/>
                </a:lnTo>
                <a:lnTo>
                  <a:pt x="6096" y="0"/>
                </a:lnTo>
                <a:close/>
              </a:path>
            </a:pathLst>
          </a:custGeom>
          <a:solidFill>
            <a:srgbClr val="C8C8C8"/>
          </a:solidFill>
        </p:spPr>
        <p:txBody>
          <a:bodyPr wrap="square" lIns="0" tIns="0" rIns="0" bIns="0" rtlCol="0"/>
          <a:lstStyle/>
          <a:p>
            <a:pPr>
              <a:defRPr/>
            </a:pPr>
            <a:endParaRPr/>
          </a:p>
        </p:txBody>
      </p:sp>
      <p:graphicFrame>
        <p:nvGraphicFramePr>
          <p:cNvPr id="5" name="Tableau 37"/>
          <p:cNvGraphicFramePr>
            <a:graphicFrameLocks noGrp="1"/>
          </p:cNvGraphicFramePr>
          <p:nvPr>
            <p:extLst>
              <p:ext uri="{D42A27DB-BD31-4B8C-83A1-F6EECF244321}">
                <p14:modId xmlns:p14="http://schemas.microsoft.com/office/powerpoint/2010/main" val="4063763475"/>
              </p:ext>
            </p:extLst>
          </p:nvPr>
        </p:nvGraphicFramePr>
        <p:xfrm>
          <a:off x="-1" y="2984500"/>
          <a:ext cx="7559672" cy="2689814"/>
        </p:xfrm>
        <a:graphic>
          <a:graphicData uri="http://schemas.openxmlformats.org/drawingml/2006/table">
            <a:tbl>
              <a:tblPr firstRow="1" firstCol="1" bandRow="1"/>
              <a:tblGrid>
                <a:gridCol w="630000">
                  <a:extLst>
                    <a:ext uri="{9D8B030D-6E8A-4147-A177-3AD203B41FA5}">
                      <a16:colId xmlns:a16="http://schemas.microsoft.com/office/drawing/2014/main" val="20000"/>
                    </a:ext>
                  </a:extLst>
                </a:gridCol>
                <a:gridCol w="3618086">
                  <a:extLst>
                    <a:ext uri="{9D8B030D-6E8A-4147-A177-3AD203B41FA5}">
                      <a16:colId xmlns:a16="http://schemas.microsoft.com/office/drawing/2014/main" val="20001"/>
                    </a:ext>
                  </a:extLst>
                </a:gridCol>
                <a:gridCol w="3311586">
                  <a:extLst>
                    <a:ext uri="{9D8B030D-6E8A-4147-A177-3AD203B41FA5}">
                      <a16:colId xmlns:a16="http://schemas.microsoft.com/office/drawing/2014/main" val="20002"/>
                    </a:ext>
                  </a:extLst>
                </a:gridCol>
              </a:tblGrid>
              <a:tr h="174011">
                <a:tc gridSpan="3">
                  <a:txBody>
                    <a:bodyPr/>
                    <a:lstStyle/>
                    <a:p>
                      <a:pPr marL="0" marR="2870200" lvl="0" indent="0" algn="r" defTabSz="685800">
                        <a:lnSpc>
                          <a:spcPct val="100000"/>
                        </a:lnSpc>
                        <a:spcBef>
                          <a:spcPts val="10"/>
                        </a:spcBef>
                        <a:spcAft>
                          <a:spcPts val="0"/>
                        </a:spcAft>
                        <a:buClrTx/>
                        <a:buSzTx/>
                        <a:buFontTx/>
                        <a:buNone/>
                        <a:defRPr/>
                      </a:pPr>
                      <a:r>
                        <a:rPr lang="fr-FR" sz="1200" b="1" spc="-5" dirty="0">
                          <a:solidFill>
                            <a:srgbClr val="FFFFFF"/>
                          </a:solidFill>
                          <a:latin typeface="+mn-lt"/>
                          <a:ea typeface="+mn-ea"/>
                          <a:cs typeface="Calibri"/>
                        </a:rPr>
                        <a:t>Modalités de mise en œuvre</a:t>
                      </a:r>
                      <a:endParaRPr dirty="0"/>
                    </a:p>
                  </a:txBody>
                  <a:tcPr marL="63615" marR="63615" marT="0" marB="0" anchor="ctr">
                    <a:lnL w="12700" algn="ctr">
                      <a:noFill/>
                    </a:lnL>
                    <a:lnR w="12700" algn="ctr">
                      <a:noFill/>
                    </a:lnR>
                    <a:lnT w="12700" algn="ctr">
                      <a:noFill/>
                    </a:lnT>
                    <a:lnB w="12700" algn="ctr">
                      <a:noFill/>
                    </a:lnB>
                    <a:solidFill>
                      <a:srgbClr val="31849B"/>
                    </a:solidFill>
                  </a:tcPr>
                </a:tc>
                <a:tc hMerge="1">
                  <a:txBody>
                    <a:bodyPr/>
                    <a:lstStyle/>
                    <a:p>
                      <a:endParaRPr/>
                    </a:p>
                  </a:txBody>
                  <a:tcPr/>
                </a:tc>
                <a:tc hMerge="1">
                  <a:txBody>
                    <a:bodyPr/>
                    <a:lstStyle/>
                    <a:p>
                      <a:endParaRPr/>
                    </a:p>
                  </a:txBody>
                  <a:tcPr/>
                </a:tc>
                <a:extLst>
                  <a:ext uri="{0D108BD9-81ED-4DB2-BD59-A6C34878D82A}">
                    <a16:rowId xmlns:a16="http://schemas.microsoft.com/office/drawing/2014/main" val="10000"/>
                  </a:ext>
                </a:extLst>
              </a:tr>
              <a:tr h="213314">
                <a:tc>
                  <a:txBody>
                    <a:bodyPr/>
                    <a:lstStyle/>
                    <a:p>
                      <a:pPr algn="l" defTabSz="685800">
                        <a:spcBef>
                          <a:spcPts val="300"/>
                        </a:spcBef>
                        <a:spcAft>
                          <a:spcPts val="0"/>
                        </a:spcAft>
                        <a:defRPr/>
                      </a:pPr>
                      <a:r>
                        <a:rPr lang="fr-FR" sz="1100" b="1"/>
                        <a:t>Action</a:t>
                      </a:r>
                      <a:endParaRPr lang="fr-FR" sz="1100" b="1">
                        <a:solidFill>
                          <a:schemeClr val="dk1"/>
                        </a:solidFill>
                        <a:latin typeface="+mn-lt"/>
                        <a:ea typeface="+mn-ea"/>
                        <a:cs typeface="+mn-cs"/>
                      </a:endParaRPr>
                    </a:p>
                  </a:txBody>
                  <a:tcPr marL="63615" marR="63615" marT="0" marB="0">
                    <a:lnL w="12700" algn="ctr">
                      <a:noFill/>
                    </a:lnL>
                    <a:lnR w="12700" algn="ctr">
                      <a:solidFill>
                        <a:schemeClr val="accent1">
                          <a:lumMod val="20000"/>
                          <a:lumOff val="80000"/>
                        </a:schemeClr>
                      </a:solidFill>
                    </a:lnR>
                    <a:lnT w="12700" algn="ctr">
                      <a:noFill/>
                    </a:lnT>
                    <a:lnB w="12700" algn="ctr">
                      <a:solidFill>
                        <a:schemeClr val="accent1">
                          <a:lumMod val="20000"/>
                          <a:lumOff val="80000"/>
                        </a:schemeClr>
                      </a:solidFill>
                    </a:lnB>
                    <a:solidFill>
                      <a:schemeClr val="tx2">
                        <a:lumMod val="60000"/>
                        <a:lumOff val="40000"/>
                        <a:alpha val="20000"/>
                      </a:schemeClr>
                    </a:solidFill>
                  </a:tcPr>
                </a:tc>
                <a:tc>
                  <a:txBody>
                    <a:bodyPr/>
                    <a:lstStyle/>
                    <a:p>
                      <a:pPr algn="l" defTabSz="685800">
                        <a:spcBef>
                          <a:spcPts val="300"/>
                        </a:spcBef>
                        <a:spcAft>
                          <a:spcPts val="0"/>
                        </a:spcAft>
                        <a:defRPr/>
                      </a:pPr>
                      <a:r>
                        <a:rPr lang="fr-FR" sz="1100" b="1"/>
                        <a:t>Maître(s) d’ouvrage potentiel(s)</a:t>
                      </a:r>
                      <a:endParaRPr lang="fr-FR" sz="1100" b="1">
                        <a:solidFill>
                          <a:schemeClr val="dk1"/>
                        </a:solidFill>
                        <a:latin typeface="+mn-lt"/>
                        <a:ea typeface="+mn-ea"/>
                        <a:cs typeface="+mn-cs"/>
                      </a:endParaRPr>
                    </a:p>
                  </a:txBody>
                  <a:tcPr marL="63615" marR="63615" marT="0" marB="0">
                    <a:lnL w="12700" algn="ctr">
                      <a:solidFill>
                        <a:schemeClr val="accent1">
                          <a:lumMod val="20000"/>
                          <a:lumOff val="80000"/>
                        </a:schemeClr>
                      </a:solidFill>
                    </a:lnL>
                    <a:lnR w="12700" algn="ctr">
                      <a:solidFill>
                        <a:schemeClr val="accent1">
                          <a:lumMod val="20000"/>
                          <a:lumOff val="80000"/>
                        </a:schemeClr>
                      </a:solidFill>
                    </a:lnR>
                    <a:lnT w="12700" algn="ctr">
                      <a:noFill/>
                    </a:lnT>
                    <a:lnB w="12700" algn="ctr">
                      <a:solidFill>
                        <a:schemeClr val="accent1">
                          <a:lumMod val="20000"/>
                          <a:lumOff val="80000"/>
                        </a:schemeClr>
                      </a:solidFill>
                    </a:lnB>
                    <a:solidFill>
                      <a:schemeClr val="tx2">
                        <a:lumMod val="60000"/>
                        <a:lumOff val="40000"/>
                        <a:alpha val="20000"/>
                      </a:schemeClr>
                    </a:solidFill>
                  </a:tcPr>
                </a:tc>
                <a:tc>
                  <a:txBody>
                    <a:bodyPr/>
                    <a:lstStyle/>
                    <a:p>
                      <a:pPr algn="l" defTabSz="685800">
                        <a:spcBef>
                          <a:spcPts val="300"/>
                        </a:spcBef>
                        <a:spcAft>
                          <a:spcPts val="0"/>
                        </a:spcAft>
                        <a:defRPr/>
                      </a:pPr>
                      <a:r>
                        <a:rPr lang="fr-FR" sz="1100" b="1"/>
                        <a:t>Partenaires potentiels</a:t>
                      </a:r>
                      <a:endParaRPr lang="fr-FR" sz="1100" b="1">
                        <a:solidFill>
                          <a:schemeClr val="dk1"/>
                        </a:solidFill>
                        <a:latin typeface="+mn-lt"/>
                        <a:ea typeface="+mn-ea"/>
                        <a:cs typeface="+mn-cs"/>
                      </a:endParaRPr>
                    </a:p>
                  </a:txBody>
                  <a:tcPr marL="63615" marR="63615" marT="0" marB="0">
                    <a:lnL w="12700" algn="ctr">
                      <a:solidFill>
                        <a:schemeClr val="accent1">
                          <a:lumMod val="20000"/>
                          <a:lumOff val="80000"/>
                        </a:schemeClr>
                      </a:solidFill>
                    </a:lnL>
                    <a:lnR w="12700" algn="ctr">
                      <a:solidFill>
                        <a:schemeClr val="accent1">
                          <a:lumMod val="20000"/>
                          <a:lumOff val="80000"/>
                        </a:schemeClr>
                      </a:solidFill>
                    </a:lnR>
                    <a:lnT w="12700" algn="ctr">
                      <a:noFill/>
                    </a:lnT>
                    <a:lnB w="12700" algn="ctr">
                      <a:solidFill>
                        <a:schemeClr val="accent1">
                          <a:lumMod val="20000"/>
                          <a:lumOff val="80000"/>
                        </a:schemeClr>
                      </a:solidFill>
                    </a:lnB>
                    <a:solidFill>
                      <a:schemeClr val="tx2">
                        <a:lumMod val="60000"/>
                        <a:lumOff val="40000"/>
                        <a:alpha val="20000"/>
                      </a:schemeClr>
                    </a:solidFill>
                  </a:tcPr>
                </a:tc>
                <a:extLst>
                  <a:ext uri="{0D108BD9-81ED-4DB2-BD59-A6C34878D82A}">
                    <a16:rowId xmlns:a16="http://schemas.microsoft.com/office/drawing/2014/main" val="10001"/>
                  </a:ext>
                </a:extLst>
              </a:tr>
              <a:tr h="263281">
                <a:tc>
                  <a:txBody>
                    <a:bodyPr/>
                    <a:lstStyle/>
                    <a:p>
                      <a:pPr algn="l" defTabSz="685800">
                        <a:spcBef>
                          <a:spcPts val="300"/>
                        </a:spcBef>
                        <a:spcAft>
                          <a:spcPts val="0"/>
                        </a:spcAft>
                        <a:defRPr/>
                      </a:pPr>
                      <a:r>
                        <a:rPr lang="fr-FR" sz="1100"/>
                        <a:t>      1</a:t>
                      </a:r>
                      <a:endParaRPr lang="fr-FR" sz="1100">
                        <a:solidFill>
                          <a:schemeClr val="dk1"/>
                        </a:solidFill>
                        <a:latin typeface="+mn-lt"/>
                        <a:ea typeface="+mn-ea"/>
                        <a:cs typeface="+mn-cs"/>
                      </a:endParaRPr>
                    </a:p>
                  </a:txBody>
                  <a:tcPr marL="63615" marR="63615" marT="0" marB="0">
                    <a:lnL w="12700" algn="ctr">
                      <a:noFill/>
                    </a:lnL>
                    <a:lnR w="12700" algn="ctr">
                      <a:solidFill>
                        <a:schemeClr val="accent1">
                          <a:lumMod val="20000"/>
                          <a:lumOff val="80000"/>
                        </a:schemeClr>
                      </a:solidFill>
                    </a:lnR>
                    <a:lnT w="12700" algn="ctr">
                      <a:solidFill>
                        <a:schemeClr val="accent1">
                          <a:lumMod val="20000"/>
                          <a:lumOff val="80000"/>
                        </a:schemeClr>
                      </a:solidFill>
                    </a:lnT>
                    <a:lnB w="12700" algn="ctr">
                      <a:solidFill>
                        <a:schemeClr val="accent1">
                          <a:lumMod val="20000"/>
                          <a:lumOff val="80000"/>
                        </a:schemeClr>
                      </a:solidFill>
                    </a:lnB>
                  </a:tcPr>
                </a:tc>
                <a:tc>
                  <a:txBody>
                    <a:bodyPr/>
                    <a:lstStyle/>
                    <a:p>
                      <a:pPr algn="l" defTabSz="685800">
                        <a:spcBef>
                          <a:spcPts val="300"/>
                        </a:spcBef>
                        <a:spcAft>
                          <a:spcPts val="0"/>
                        </a:spcAft>
                        <a:defRPr/>
                      </a:pPr>
                      <a:r>
                        <a:rPr lang="fr-FR" sz="1100">
                          <a:solidFill>
                            <a:schemeClr val="dk1"/>
                          </a:solidFill>
                          <a:latin typeface="+mn-lt"/>
                          <a:ea typeface="+mn-ea"/>
                          <a:cs typeface="+mn-cs"/>
                        </a:rPr>
                        <a:t>OFB : DR Bretagne et SD22-Unité Grands Migrateurs, DPPC / SPAP (pôle R&amp;D écohydraulique OFB-IMFT-PPRIME) / DRAS pôle OFB-INRAE-Institut Agro-UPPA pour la gestion des migrateurs amphihalins dans leur environnement.</a:t>
                      </a:r>
                      <a:endParaRPr/>
                    </a:p>
                    <a:p>
                      <a:pPr algn="l" defTabSz="685800">
                        <a:spcBef>
                          <a:spcPts val="300"/>
                        </a:spcBef>
                        <a:spcAft>
                          <a:spcPts val="0"/>
                        </a:spcAft>
                        <a:defRPr/>
                      </a:pPr>
                      <a:r>
                        <a:rPr lang="fr-FR" sz="1100">
                          <a:solidFill>
                            <a:schemeClr val="dk1"/>
                          </a:solidFill>
                          <a:latin typeface="+mn-lt"/>
                          <a:ea typeface="+mn-ea"/>
                          <a:cs typeface="+mn-cs"/>
                        </a:rPr>
                        <a:t>Agence de l’eau Loire Bretagne</a:t>
                      </a:r>
                      <a:endParaRPr/>
                    </a:p>
                  </a:txBody>
                  <a:tcPr marL="63615" marR="63615" marT="0" marB="0">
                    <a:lnL w="12700" algn="ctr">
                      <a:solidFill>
                        <a:schemeClr val="accent1">
                          <a:lumMod val="20000"/>
                          <a:lumOff val="80000"/>
                        </a:schemeClr>
                      </a:solidFill>
                    </a:lnL>
                    <a:lnR w="12700" algn="ctr">
                      <a:solidFill>
                        <a:schemeClr val="accent1">
                          <a:lumMod val="20000"/>
                          <a:lumOff val="80000"/>
                        </a:schemeClr>
                      </a:solidFill>
                    </a:lnR>
                    <a:lnT w="12700" algn="ctr">
                      <a:solidFill>
                        <a:schemeClr val="accent1">
                          <a:lumMod val="20000"/>
                          <a:lumOff val="80000"/>
                        </a:schemeClr>
                      </a:solidFill>
                    </a:lnT>
                    <a:lnB w="12700" algn="ctr">
                      <a:solidFill>
                        <a:schemeClr val="accent1">
                          <a:lumMod val="20000"/>
                          <a:lumOff val="80000"/>
                        </a:schemeClr>
                      </a:solidFill>
                    </a:lnB>
                  </a:tcPr>
                </a:tc>
                <a:tc>
                  <a:txBody>
                    <a:bodyPr/>
                    <a:lstStyle/>
                    <a:p>
                      <a:pPr algn="just">
                        <a:buClr>
                          <a:srgbClr val="000000"/>
                        </a:buClr>
                        <a:defRPr/>
                      </a:pPr>
                      <a:r>
                        <a:rPr lang="fr-FR" sz="1100" spc="-1">
                          <a:solidFill>
                            <a:srgbClr val="000000"/>
                          </a:solidFill>
                          <a:latin typeface="+mn-lt"/>
                          <a:ea typeface="DejaVu Sans"/>
                        </a:rPr>
                        <a:t>MNHN Dinard</a:t>
                      </a:r>
                      <a:endParaRPr/>
                    </a:p>
                    <a:p>
                      <a:pPr algn="just">
                        <a:buClr>
                          <a:srgbClr val="000000"/>
                        </a:buClr>
                        <a:defRPr/>
                      </a:pPr>
                      <a:r>
                        <a:rPr lang="fr-FR" sz="1100" spc="-1">
                          <a:solidFill>
                            <a:srgbClr val="000000"/>
                          </a:solidFill>
                          <a:latin typeface="+mn-lt"/>
                          <a:ea typeface="DejaVu Sans"/>
                        </a:rPr>
                        <a:t>Bretagne Grands Migrateurs</a:t>
                      </a:r>
                      <a:endParaRPr/>
                    </a:p>
                    <a:p>
                      <a:pPr algn="l" defTabSz="685800">
                        <a:spcBef>
                          <a:spcPts val="300"/>
                        </a:spcBef>
                        <a:spcAft>
                          <a:spcPts val="0"/>
                        </a:spcAft>
                        <a:defRPr/>
                      </a:pPr>
                      <a:endParaRPr lang="fr-FR" sz="1100">
                        <a:solidFill>
                          <a:schemeClr val="dk1"/>
                        </a:solidFill>
                        <a:latin typeface="+mn-lt"/>
                        <a:ea typeface="+mn-ea"/>
                        <a:cs typeface="+mn-cs"/>
                      </a:endParaRPr>
                    </a:p>
                  </a:txBody>
                  <a:tcPr marL="63615" marR="63615" marT="0" marB="0">
                    <a:lnL w="12700" algn="ctr">
                      <a:solidFill>
                        <a:schemeClr val="accent1">
                          <a:lumMod val="20000"/>
                          <a:lumOff val="80000"/>
                        </a:schemeClr>
                      </a:solidFill>
                    </a:lnL>
                    <a:lnR w="12700" algn="ctr">
                      <a:solidFill>
                        <a:schemeClr val="accent1">
                          <a:lumMod val="20000"/>
                          <a:lumOff val="80000"/>
                        </a:schemeClr>
                      </a:solidFill>
                    </a:lnR>
                    <a:lnT w="12700" algn="ctr">
                      <a:solidFill>
                        <a:schemeClr val="accent1">
                          <a:lumMod val="20000"/>
                          <a:lumOff val="80000"/>
                        </a:schemeClr>
                      </a:solidFill>
                    </a:lnT>
                    <a:lnB w="12700" algn="ctr">
                      <a:solidFill>
                        <a:schemeClr val="accent1">
                          <a:lumMod val="20000"/>
                          <a:lumOff val="80000"/>
                        </a:schemeClr>
                      </a:solidFill>
                    </a:lnB>
                  </a:tcPr>
                </a:tc>
                <a:extLst>
                  <a:ext uri="{0D108BD9-81ED-4DB2-BD59-A6C34878D82A}">
                    <a16:rowId xmlns:a16="http://schemas.microsoft.com/office/drawing/2014/main" val="10002"/>
                  </a:ext>
                </a:extLst>
              </a:tr>
              <a:tr h="279994">
                <a:tc>
                  <a:txBody>
                    <a:bodyPr/>
                    <a:lstStyle/>
                    <a:p>
                      <a:pPr algn="l" defTabSz="685800">
                        <a:spcBef>
                          <a:spcPts val="300"/>
                        </a:spcBef>
                        <a:spcAft>
                          <a:spcPts val="0"/>
                        </a:spcAft>
                        <a:defRPr/>
                      </a:pPr>
                      <a:r>
                        <a:rPr lang="fr-FR" sz="1100"/>
                        <a:t>      2</a:t>
                      </a:r>
                      <a:endParaRPr lang="fr-FR" sz="1100">
                        <a:solidFill>
                          <a:schemeClr val="dk1"/>
                        </a:solidFill>
                        <a:latin typeface="+mn-lt"/>
                        <a:ea typeface="+mn-ea"/>
                        <a:cs typeface="+mn-cs"/>
                      </a:endParaRPr>
                    </a:p>
                  </a:txBody>
                  <a:tcPr marL="63615" marR="63615" marT="0" marB="0">
                    <a:lnL w="12700" algn="ctr">
                      <a:noFill/>
                    </a:lnL>
                    <a:lnR w="12700" algn="ctr">
                      <a:solidFill>
                        <a:schemeClr val="accent1">
                          <a:lumMod val="20000"/>
                          <a:lumOff val="80000"/>
                        </a:schemeClr>
                      </a:solidFill>
                    </a:lnR>
                    <a:lnT w="12700" algn="ctr">
                      <a:solidFill>
                        <a:schemeClr val="accent1">
                          <a:lumMod val="20000"/>
                          <a:lumOff val="80000"/>
                        </a:schemeClr>
                      </a:solidFill>
                    </a:lnT>
                    <a:lnB w="12700" algn="ctr">
                      <a:solidFill>
                        <a:schemeClr val="accent1">
                          <a:lumMod val="20000"/>
                          <a:lumOff val="80000"/>
                        </a:schemeClr>
                      </a:solidFill>
                    </a:lnB>
                    <a:solidFill>
                      <a:schemeClr val="accent1">
                        <a:lumMod val="40000"/>
                        <a:lumOff val="60000"/>
                        <a:alpha val="20000"/>
                      </a:schemeClr>
                    </a:solidFill>
                  </a:tcPr>
                </a:tc>
                <a:tc>
                  <a:txBody>
                    <a:bodyPr/>
                    <a:lstStyle/>
                    <a:p>
                      <a:pPr algn="l" defTabSz="685800">
                        <a:spcBef>
                          <a:spcPts val="300"/>
                        </a:spcBef>
                        <a:spcAft>
                          <a:spcPts val="0"/>
                        </a:spcAft>
                        <a:defRPr/>
                      </a:pPr>
                      <a:r>
                        <a:rPr lang="fr-FR" sz="1100" dirty="0">
                          <a:solidFill>
                            <a:schemeClr val="dk1"/>
                          </a:solidFill>
                          <a:latin typeface="+mn-lt"/>
                          <a:ea typeface="+mn-ea"/>
                          <a:cs typeface="+mn-cs"/>
                        </a:rPr>
                        <a:t>OFB, DDTM22 et 35</a:t>
                      </a:r>
                      <a:endParaRPr dirty="0"/>
                    </a:p>
                  </a:txBody>
                  <a:tcPr marL="63615" marR="63615" marT="0" marB="0">
                    <a:lnL w="12700" algn="ctr">
                      <a:solidFill>
                        <a:schemeClr val="accent1">
                          <a:lumMod val="20000"/>
                          <a:lumOff val="80000"/>
                        </a:schemeClr>
                      </a:solidFill>
                    </a:lnL>
                    <a:lnR w="12700" algn="ctr">
                      <a:solidFill>
                        <a:schemeClr val="accent1">
                          <a:lumMod val="20000"/>
                          <a:lumOff val="80000"/>
                        </a:schemeClr>
                      </a:solidFill>
                    </a:lnR>
                    <a:lnT w="12700" algn="ctr">
                      <a:solidFill>
                        <a:schemeClr val="accent1">
                          <a:lumMod val="20000"/>
                          <a:lumOff val="80000"/>
                        </a:schemeClr>
                      </a:solidFill>
                    </a:lnT>
                    <a:lnB w="12700" algn="ctr">
                      <a:solidFill>
                        <a:schemeClr val="accent1">
                          <a:lumMod val="20000"/>
                          <a:lumOff val="80000"/>
                        </a:schemeClr>
                      </a:solidFill>
                    </a:lnB>
                    <a:solidFill>
                      <a:schemeClr val="accent1">
                        <a:lumMod val="40000"/>
                        <a:lumOff val="60000"/>
                        <a:alpha val="20000"/>
                      </a:schemeClr>
                    </a:solidFill>
                  </a:tcPr>
                </a:tc>
                <a:tc>
                  <a:txBody>
                    <a:bodyPr/>
                    <a:lstStyle/>
                    <a:p>
                      <a:pPr algn="just">
                        <a:buClr>
                          <a:srgbClr val="000000"/>
                        </a:buClr>
                        <a:defRPr/>
                      </a:pPr>
                      <a:r>
                        <a:rPr lang="fr-FR" sz="1100" spc="-1" dirty="0">
                          <a:solidFill>
                            <a:srgbClr val="000000"/>
                          </a:solidFill>
                          <a:latin typeface="+mn-lt"/>
                          <a:ea typeface="DejaVu Sans"/>
                        </a:rPr>
                        <a:t>MNHN Dinard</a:t>
                      </a:r>
                      <a:endParaRPr dirty="0"/>
                    </a:p>
                    <a:p>
                      <a:pPr algn="just">
                        <a:buClr>
                          <a:srgbClr val="000000"/>
                        </a:buClr>
                        <a:defRPr/>
                      </a:pPr>
                      <a:r>
                        <a:rPr lang="fr-FR" sz="1100" spc="-1" dirty="0">
                          <a:solidFill>
                            <a:srgbClr val="000000"/>
                          </a:solidFill>
                          <a:latin typeface="+mn-lt"/>
                          <a:ea typeface="DejaVu Sans"/>
                        </a:rPr>
                        <a:t>Bretagne Grands Migrateurs</a:t>
                      </a:r>
                      <a:endParaRPr dirty="0"/>
                    </a:p>
                  </a:txBody>
                  <a:tcPr marL="63615" marR="63615" marT="0" marB="0">
                    <a:lnL w="12700" algn="ctr">
                      <a:solidFill>
                        <a:schemeClr val="accent1">
                          <a:lumMod val="20000"/>
                          <a:lumOff val="80000"/>
                        </a:schemeClr>
                      </a:solidFill>
                    </a:lnL>
                    <a:lnR w="12700" algn="ctr">
                      <a:solidFill>
                        <a:schemeClr val="accent1">
                          <a:lumMod val="20000"/>
                          <a:lumOff val="80000"/>
                        </a:schemeClr>
                      </a:solidFill>
                    </a:lnR>
                    <a:lnT w="12700" algn="ctr">
                      <a:solidFill>
                        <a:schemeClr val="accent1">
                          <a:lumMod val="20000"/>
                          <a:lumOff val="80000"/>
                        </a:schemeClr>
                      </a:solidFill>
                    </a:lnT>
                    <a:lnB w="12700" algn="ctr">
                      <a:solidFill>
                        <a:schemeClr val="accent1">
                          <a:lumMod val="20000"/>
                          <a:lumOff val="80000"/>
                        </a:schemeClr>
                      </a:solidFill>
                    </a:lnB>
                    <a:solidFill>
                      <a:schemeClr val="accent1">
                        <a:lumMod val="40000"/>
                        <a:lumOff val="60000"/>
                        <a:alpha val="20000"/>
                      </a:schemeClr>
                    </a:solidFill>
                  </a:tcPr>
                </a:tc>
                <a:extLst>
                  <a:ext uri="{0D108BD9-81ED-4DB2-BD59-A6C34878D82A}">
                    <a16:rowId xmlns:a16="http://schemas.microsoft.com/office/drawing/2014/main" val="10003"/>
                  </a:ext>
                </a:extLst>
              </a:tr>
              <a:tr h="529432">
                <a:tc>
                  <a:txBody>
                    <a:bodyPr/>
                    <a:lstStyle/>
                    <a:p>
                      <a:pPr algn="l" defTabSz="685800">
                        <a:spcBef>
                          <a:spcPts val="300"/>
                        </a:spcBef>
                        <a:spcAft>
                          <a:spcPts val="0"/>
                        </a:spcAft>
                        <a:defRPr/>
                      </a:pPr>
                      <a:r>
                        <a:rPr lang="fr-FR" sz="1100"/>
                        <a:t>      3</a:t>
                      </a:r>
                      <a:endParaRPr lang="fr-FR" sz="1100">
                        <a:solidFill>
                          <a:schemeClr val="dk1"/>
                        </a:solidFill>
                        <a:latin typeface="+mn-lt"/>
                        <a:ea typeface="+mn-ea"/>
                        <a:cs typeface="+mn-cs"/>
                      </a:endParaRPr>
                    </a:p>
                  </a:txBody>
                  <a:tcPr marL="63615" marR="63615" marT="0" marB="0">
                    <a:lnL w="12700" algn="ctr">
                      <a:noFill/>
                    </a:lnL>
                    <a:lnR w="12700" algn="ctr">
                      <a:solidFill>
                        <a:schemeClr val="accent1">
                          <a:lumMod val="20000"/>
                          <a:lumOff val="80000"/>
                        </a:schemeClr>
                      </a:solidFill>
                    </a:lnR>
                    <a:lnT w="12700" algn="ctr">
                      <a:solidFill>
                        <a:schemeClr val="accent1">
                          <a:lumMod val="20000"/>
                          <a:lumOff val="80000"/>
                        </a:schemeClr>
                      </a:solidFill>
                    </a:lnT>
                    <a:lnB w="12700" algn="ctr">
                      <a:noFill/>
                    </a:lnB>
                  </a:tcPr>
                </a:tc>
                <a:tc>
                  <a:txBody>
                    <a:bodyPr/>
                    <a:lstStyle/>
                    <a:p>
                      <a:pPr marL="0" marR="0" lvl="0" indent="0" algn="l" defTabSz="685800">
                        <a:lnSpc>
                          <a:spcPct val="100000"/>
                        </a:lnSpc>
                        <a:spcBef>
                          <a:spcPts val="300"/>
                        </a:spcBef>
                        <a:spcAft>
                          <a:spcPts val="0"/>
                        </a:spcAft>
                        <a:buClrTx/>
                        <a:buSzTx/>
                        <a:buFontTx/>
                        <a:buNone/>
                        <a:defRPr/>
                      </a:pPr>
                      <a:r>
                        <a:rPr lang="fr-FR" sz="1100" dirty="0">
                          <a:solidFill>
                            <a:schemeClr val="dk1"/>
                          </a:solidFill>
                          <a:latin typeface="+mn-lt"/>
                          <a:ea typeface="+mn-ea"/>
                          <a:cs typeface="+mn-cs"/>
                        </a:rPr>
                        <a:t>OFB : DR Bretagne et SD22-Unité Grands Migrateurs, DPPC / SPAP (pôle R&amp;D </a:t>
                      </a:r>
                      <a:r>
                        <a:rPr lang="fr-FR" sz="1100" dirty="0" err="1">
                          <a:solidFill>
                            <a:schemeClr val="dk1"/>
                          </a:solidFill>
                          <a:latin typeface="+mn-lt"/>
                          <a:ea typeface="+mn-ea"/>
                          <a:cs typeface="+mn-cs"/>
                        </a:rPr>
                        <a:t>écohydraulique</a:t>
                      </a:r>
                      <a:r>
                        <a:rPr lang="fr-FR" sz="1100" dirty="0">
                          <a:solidFill>
                            <a:schemeClr val="dk1"/>
                          </a:solidFill>
                          <a:latin typeface="+mn-lt"/>
                          <a:ea typeface="+mn-ea"/>
                          <a:cs typeface="+mn-cs"/>
                        </a:rPr>
                        <a:t> OFB-IMFT-PPRIME) / DRAS pôle OFB-INRAE-Institut Agro-UPPA pour la gestion des migrateurs amphihalins dans leur environnement. </a:t>
                      </a:r>
                      <a:endParaRPr dirty="0"/>
                    </a:p>
                    <a:p>
                      <a:pPr marL="0" marR="0" lvl="0" indent="0" algn="l" defTabSz="685800">
                        <a:lnSpc>
                          <a:spcPct val="100000"/>
                        </a:lnSpc>
                        <a:spcBef>
                          <a:spcPts val="300"/>
                        </a:spcBef>
                        <a:spcAft>
                          <a:spcPts val="0"/>
                        </a:spcAft>
                        <a:buClrTx/>
                        <a:buSzTx/>
                        <a:buFontTx/>
                        <a:buNone/>
                        <a:defRPr/>
                      </a:pPr>
                      <a:r>
                        <a:rPr lang="fr-FR" sz="1100" dirty="0">
                          <a:solidFill>
                            <a:schemeClr val="dk1"/>
                          </a:solidFill>
                          <a:latin typeface="+mn-lt"/>
                          <a:ea typeface="+mn-ea"/>
                          <a:cs typeface="+mn-cs"/>
                        </a:rPr>
                        <a:t>DDTM22 et 35</a:t>
                      </a:r>
                      <a:endParaRPr dirty="0"/>
                    </a:p>
                    <a:p>
                      <a:pPr algn="l" defTabSz="685800">
                        <a:spcBef>
                          <a:spcPts val="300"/>
                        </a:spcBef>
                        <a:spcAft>
                          <a:spcPts val="0"/>
                        </a:spcAft>
                        <a:defRPr/>
                      </a:pPr>
                      <a:r>
                        <a:rPr lang="fr-FR" sz="1100" dirty="0">
                          <a:solidFill>
                            <a:schemeClr val="dk1"/>
                          </a:solidFill>
                          <a:latin typeface="+mn-lt"/>
                          <a:ea typeface="+mn-ea"/>
                          <a:cs typeface="+mn-cs"/>
                        </a:rPr>
                        <a:t>Agence de l’eau Loire Bretagne</a:t>
                      </a:r>
                      <a:endParaRPr dirty="0"/>
                    </a:p>
                  </a:txBody>
                  <a:tcPr marL="63615" marR="63615" marT="0" marB="0">
                    <a:lnL w="12700" algn="ctr">
                      <a:solidFill>
                        <a:schemeClr val="accent1">
                          <a:lumMod val="20000"/>
                          <a:lumOff val="80000"/>
                        </a:schemeClr>
                      </a:solidFill>
                    </a:lnL>
                    <a:lnR w="12700" algn="ctr">
                      <a:solidFill>
                        <a:schemeClr val="accent1">
                          <a:lumMod val="20000"/>
                          <a:lumOff val="80000"/>
                        </a:schemeClr>
                      </a:solidFill>
                    </a:lnR>
                    <a:lnT w="12700" algn="ctr">
                      <a:solidFill>
                        <a:schemeClr val="accent1">
                          <a:lumMod val="20000"/>
                          <a:lumOff val="80000"/>
                        </a:schemeClr>
                      </a:solidFill>
                    </a:lnT>
                    <a:lnB w="12700" algn="ctr">
                      <a:noFill/>
                    </a:lnB>
                  </a:tcPr>
                </a:tc>
                <a:tc>
                  <a:txBody>
                    <a:bodyPr/>
                    <a:lstStyle/>
                    <a:p>
                      <a:pPr algn="just">
                        <a:buClr>
                          <a:srgbClr val="000000"/>
                        </a:buClr>
                        <a:defRPr/>
                      </a:pPr>
                      <a:r>
                        <a:rPr lang="fr-FR" sz="1100" spc="-1" dirty="0">
                          <a:solidFill>
                            <a:srgbClr val="000000"/>
                          </a:solidFill>
                          <a:latin typeface="+mn-lt"/>
                          <a:ea typeface="DejaVu Sans"/>
                        </a:rPr>
                        <a:t>MNHN Dinard</a:t>
                      </a:r>
                      <a:endParaRPr dirty="0"/>
                    </a:p>
                    <a:p>
                      <a:pPr algn="just">
                        <a:buClr>
                          <a:srgbClr val="000000"/>
                        </a:buClr>
                        <a:defRPr/>
                      </a:pPr>
                      <a:r>
                        <a:rPr lang="fr-FR" sz="1100" spc="-1" dirty="0">
                          <a:solidFill>
                            <a:srgbClr val="000000"/>
                          </a:solidFill>
                          <a:latin typeface="+mn-lt"/>
                          <a:ea typeface="DejaVu Sans"/>
                        </a:rPr>
                        <a:t>Bretagne Grands Migrateurs</a:t>
                      </a:r>
                      <a:endParaRPr dirty="0"/>
                    </a:p>
                    <a:p>
                      <a:pPr algn="just">
                        <a:buClr>
                          <a:srgbClr val="000000"/>
                        </a:buClr>
                        <a:defRPr/>
                      </a:pPr>
                      <a:r>
                        <a:rPr lang="fr-FR" sz="1100" dirty="0">
                          <a:solidFill>
                            <a:schemeClr val="dk1"/>
                          </a:solidFill>
                          <a:latin typeface="+mn-lt"/>
                          <a:ea typeface="+mn-ea"/>
                          <a:cs typeface="Calibri"/>
                        </a:rPr>
                        <a:t>@ Partenaires:</a:t>
                      </a:r>
                      <a:endParaRPr lang="fr-FR" sz="1100" dirty="0">
                        <a:solidFill>
                          <a:schemeClr val="dk1"/>
                        </a:solidFill>
                        <a:latin typeface="+mn-lt"/>
                        <a:ea typeface="+mn-ea"/>
                        <a:cs typeface="+mn-cs"/>
                      </a:endParaRPr>
                    </a:p>
                    <a:p>
                      <a:pPr algn="just">
                        <a:buClr>
                          <a:srgbClr val="000000"/>
                        </a:buClr>
                        <a:defRPr/>
                      </a:pPr>
                      <a:r>
                        <a:rPr lang="fr-FR" sz="1100" b="0" i="0" u="sng" strike="noStrike" cap="none" spc="0" dirty="0">
                          <a:solidFill>
                            <a:schemeClr val="tx1"/>
                          </a:solidFill>
                          <a:latin typeface="+mn-lt"/>
                          <a:ea typeface="+mn-lt"/>
                          <a:cs typeface="Calibri"/>
                          <a:hlinkClick r:id="rId2" tooltip="mailto:pierre.sagnes@toulouse-inp.fr"/>
                        </a:rPr>
                        <a:t>pierre.sagnes@toulouse-inp.fr</a:t>
                      </a:r>
                      <a:endParaRPr sz="1100" u="sng" spc="0" dirty="0">
                        <a:solidFill>
                          <a:schemeClr val="tx1"/>
                        </a:solidFill>
                        <a:latin typeface="+mn-lt"/>
                        <a:cs typeface="Calibri"/>
                      </a:endParaRPr>
                    </a:p>
                    <a:p>
                      <a:pPr algn="l" defTabSz="685800">
                        <a:spcBef>
                          <a:spcPts val="299"/>
                        </a:spcBef>
                        <a:spcAft>
                          <a:spcPts val="0"/>
                        </a:spcAft>
                        <a:defRPr/>
                      </a:pPr>
                      <a:r>
                        <a:rPr lang="fr-FR" sz="1100" b="0" i="0" u="sng" strike="noStrike" cap="none" spc="0" dirty="0">
                          <a:solidFill>
                            <a:schemeClr val="tx1"/>
                          </a:solidFill>
                          <a:latin typeface="+mn-lt"/>
                          <a:ea typeface="+mn-lt"/>
                          <a:cs typeface="Calibri"/>
                          <a:hlinkClick r:id="rId3" tooltip="mailto:laurent.beaulaton@ofb.gouv.fr"/>
                        </a:rPr>
                        <a:t>laurent.beaulaton@ofb.gouv.fr</a:t>
                      </a:r>
                      <a:endParaRPr sz="1100" u="sng" dirty="0">
                        <a:solidFill>
                          <a:schemeClr val="tx1"/>
                        </a:solidFill>
                        <a:latin typeface="Calibri"/>
                        <a:cs typeface="Calibri"/>
                      </a:endParaRPr>
                    </a:p>
                  </a:txBody>
                  <a:tcPr marL="63615" marR="63615" marT="0" marB="0">
                    <a:lnL w="12700" algn="ctr">
                      <a:solidFill>
                        <a:schemeClr val="accent1">
                          <a:lumMod val="20000"/>
                          <a:lumOff val="80000"/>
                        </a:schemeClr>
                      </a:solidFill>
                    </a:lnL>
                    <a:lnR w="12700" algn="ctr">
                      <a:solidFill>
                        <a:schemeClr val="accent1">
                          <a:lumMod val="20000"/>
                          <a:lumOff val="80000"/>
                        </a:schemeClr>
                      </a:solidFill>
                    </a:lnR>
                    <a:lnT w="12700" algn="ctr">
                      <a:solidFill>
                        <a:schemeClr val="accent1">
                          <a:lumMod val="20000"/>
                          <a:lumOff val="80000"/>
                        </a:schemeClr>
                      </a:solidFill>
                    </a:lnT>
                    <a:lnB w="12700" algn="ctr">
                      <a:noFill/>
                    </a:lnB>
                  </a:tcPr>
                </a:tc>
                <a:extLst>
                  <a:ext uri="{0D108BD9-81ED-4DB2-BD59-A6C34878D82A}">
                    <a16:rowId xmlns:a16="http://schemas.microsoft.com/office/drawing/2014/main" val="10004"/>
                  </a:ext>
                </a:extLst>
              </a:tr>
            </a:tbl>
          </a:graphicData>
        </a:graphic>
      </p:graphicFrame>
      <p:graphicFrame>
        <p:nvGraphicFramePr>
          <p:cNvPr id="6" name="Tableau 39"/>
          <p:cNvGraphicFramePr>
            <a:graphicFrameLocks noGrp="1"/>
          </p:cNvGraphicFramePr>
          <p:nvPr>
            <p:extLst>
              <p:ext uri="{D42A27DB-BD31-4B8C-83A1-F6EECF244321}">
                <p14:modId xmlns:p14="http://schemas.microsoft.com/office/powerpoint/2010/main" val="2753747958"/>
              </p:ext>
            </p:extLst>
          </p:nvPr>
        </p:nvGraphicFramePr>
        <p:xfrm>
          <a:off x="0" y="7424536"/>
          <a:ext cx="7559675" cy="1284741"/>
        </p:xfrm>
        <a:graphic>
          <a:graphicData uri="http://schemas.openxmlformats.org/drawingml/2006/table">
            <a:tbl>
              <a:tblPr firstRow="1" firstCol="1" bandRow="1"/>
              <a:tblGrid>
                <a:gridCol w="7559675">
                  <a:extLst>
                    <a:ext uri="{9D8B030D-6E8A-4147-A177-3AD203B41FA5}">
                      <a16:colId xmlns:a16="http://schemas.microsoft.com/office/drawing/2014/main" val="20000"/>
                    </a:ext>
                  </a:extLst>
                </a:gridCol>
              </a:tblGrid>
              <a:tr h="173288">
                <a:tc>
                  <a:txBody>
                    <a:bodyPr/>
                    <a:lstStyle/>
                    <a:p>
                      <a:pPr marL="0" marR="0" lvl="0" indent="0" algn="ctr" defTabSz="685800">
                        <a:lnSpc>
                          <a:spcPct val="100000"/>
                        </a:lnSpc>
                        <a:spcBef>
                          <a:spcPts val="0"/>
                        </a:spcBef>
                        <a:spcAft>
                          <a:spcPts val="0"/>
                        </a:spcAft>
                        <a:buClrTx/>
                        <a:buSzTx/>
                        <a:buFontTx/>
                        <a:buNone/>
                        <a:defRPr/>
                      </a:pPr>
                      <a:r>
                        <a:rPr lang="fr-FR" sz="1200" b="1" strike="noStrike" spc="-1">
                          <a:solidFill>
                            <a:srgbClr val="FFFFFF"/>
                          </a:solidFill>
                          <a:latin typeface="Century Gothic"/>
                          <a:ea typeface="DejaVu Sans"/>
                          <a:cs typeface="+mn-cs"/>
                        </a:rPr>
                        <a:t>Références</a:t>
                      </a:r>
                      <a:endParaRPr/>
                    </a:p>
                  </a:txBody>
                  <a:tcPr marL="68580" marR="68580" marT="0" marB="0" anchor="ctr">
                    <a:lnL w="12700" algn="ctr">
                      <a:noFill/>
                    </a:lnL>
                    <a:lnR w="12700" algn="ctr">
                      <a:noFill/>
                    </a:lnR>
                    <a:lnT w="12700" algn="ctr">
                      <a:noFill/>
                    </a:lnT>
                    <a:lnB w="12700" algn="ctr">
                      <a:noFill/>
                    </a:lnB>
                    <a:solidFill>
                      <a:srgbClr val="31849B"/>
                    </a:solidFill>
                  </a:tcPr>
                </a:tc>
                <a:extLst>
                  <a:ext uri="{0D108BD9-81ED-4DB2-BD59-A6C34878D82A}">
                    <a16:rowId xmlns:a16="http://schemas.microsoft.com/office/drawing/2014/main" val="10000"/>
                  </a:ext>
                </a:extLst>
              </a:tr>
              <a:tr h="1101861">
                <a:tc>
                  <a:txBody>
                    <a:bodyPr/>
                    <a:lstStyle/>
                    <a:p>
                      <a:pPr>
                        <a:defRPr/>
                      </a:pPr>
                      <a:r>
                        <a:rPr lang="fr-FR" sz="900" b="1" spc="-1" dirty="0">
                          <a:solidFill>
                            <a:srgbClr val="000000"/>
                          </a:solidFill>
                          <a:latin typeface="+mn-lt"/>
                          <a:cs typeface="Calibri"/>
                        </a:rPr>
                        <a:t>Note : </a:t>
                      </a:r>
                      <a:r>
                        <a:rPr lang="fr-FR" sz="900" b="1" dirty="0">
                          <a:latin typeface="+mn-lt"/>
                          <a:cs typeface="Calibri"/>
                        </a:rPr>
                        <a:t>Quand les rivières reprennent leur cours </a:t>
                      </a:r>
                      <a:r>
                        <a:rPr lang="fr-FR" sz="900" dirty="0">
                          <a:latin typeface="+mn-lt"/>
                          <a:cs typeface="Calibri"/>
                        </a:rPr>
                        <a:t>- Notes sur l’effacement de barrages et de seuils, sur la Sélune et ailleurs</a:t>
                      </a:r>
                      <a:endParaRPr dirty="0"/>
                    </a:p>
                    <a:p>
                      <a:pPr algn="just">
                        <a:defRPr/>
                      </a:pPr>
                      <a:r>
                        <a:rPr lang="fr-FR" sz="900" u="sng" spc="-1" dirty="0">
                          <a:solidFill>
                            <a:srgbClr val="000000"/>
                          </a:solidFill>
                          <a:latin typeface="+mn-lt"/>
                          <a:cs typeface="Calibri"/>
                          <a:hlinkClick r:id="rId4" tooltip="https://professionnels.ofb.fr/fr/doc-rencontres-synthese/quand-rivieres-reprennent-leur-cours-notes-leffacement-barrages-seuils"/>
                        </a:rPr>
                        <a:t>https://professionnels.ofb.fr/fr/doc-rencontres-synthese/quand-rivieres-reprennent-leur-cours-notes-leffacement-barrages-seuils</a:t>
                      </a:r>
                      <a:endParaRPr lang="fr-FR" sz="900" spc="-1" dirty="0">
                        <a:solidFill>
                          <a:srgbClr val="000000"/>
                        </a:solidFill>
                        <a:latin typeface="+mn-lt"/>
                        <a:cs typeface="Calibri"/>
                      </a:endParaRPr>
                    </a:p>
                    <a:p>
                      <a:pPr algn="just">
                        <a:defRPr/>
                      </a:pPr>
                      <a:endParaRPr lang="fr-FR" sz="900" spc="-1" dirty="0">
                        <a:solidFill>
                          <a:srgbClr val="000000"/>
                        </a:solidFill>
                        <a:latin typeface="+mn-lt"/>
                        <a:cs typeface="Calibri"/>
                      </a:endParaRPr>
                    </a:p>
                    <a:p>
                      <a:pPr algn="just">
                        <a:defRPr/>
                      </a:pPr>
                      <a:r>
                        <a:rPr lang="fr-FR" sz="900" b="1" spc="-1" dirty="0">
                          <a:solidFill>
                            <a:srgbClr val="000000"/>
                          </a:solidFill>
                          <a:latin typeface="+mn-lt"/>
                          <a:cs typeface="Calibri"/>
                        </a:rPr>
                        <a:t>Synthèse du colloque international </a:t>
                      </a:r>
                      <a:r>
                        <a:rPr lang="fr-FR" sz="900" spc="-1" dirty="0">
                          <a:solidFill>
                            <a:srgbClr val="000000"/>
                          </a:solidFill>
                          <a:latin typeface="+mn-lt"/>
                          <a:cs typeface="Calibri"/>
                        </a:rPr>
                        <a:t>organisé du 24 au 26 septembre 2019 par </a:t>
                      </a:r>
                      <a:r>
                        <a:rPr lang="fr-FR" sz="900" spc="-1" dirty="0" err="1">
                          <a:solidFill>
                            <a:srgbClr val="000000"/>
                          </a:solidFill>
                          <a:latin typeface="+mn-lt"/>
                          <a:cs typeface="Calibri"/>
                        </a:rPr>
                        <a:t>European</a:t>
                      </a:r>
                      <a:r>
                        <a:rPr lang="fr-FR" sz="900" spc="-1" dirty="0">
                          <a:solidFill>
                            <a:srgbClr val="000000"/>
                          </a:solidFill>
                          <a:latin typeface="+mn-lt"/>
                          <a:cs typeface="Calibri"/>
                        </a:rPr>
                        <a:t> Rivers Network, en partenariat avec l’Institut national de recherche pour l’agriculture, l’alimentation et l’environnement (INRAE), l’Office français de la biodiversité (OFB) et son centre de ressources sur les cours d’eau, la Fédération nationale de la pêche en France, l’Agence de l’eau Seine Normandie et Dam Removal Europe.</a:t>
                      </a:r>
                      <a:endParaRPr lang="fr-FR" sz="900" dirty="0">
                        <a:latin typeface="+mn-lt"/>
                        <a:cs typeface="Calibri"/>
                      </a:endParaRPr>
                    </a:p>
                    <a:p>
                      <a:pPr algn="just">
                        <a:defRPr/>
                      </a:pPr>
                      <a:r>
                        <a:rPr lang="fr-FR" sz="900" u="sng" dirty="0">
                          <a:latin typeface="+mn-lt"/>
                          <a:cs typeface="Calibri"/>
                          <a:hlinkClick r:id="rId5" tooltip="https://www.ern.org/fr/colloque-international-selune/"/>
                        </a:rPr>
                        <a:t>https://www.ern.org/fr/colloque-international-selune/</a:t>
                      </a:r>
                      <a:endParaRPr lang="fr-FR" sz="900" dirty="0">
                        <a:latin typeface="+mn-lt"/>
                        <a:cs typeface="Calibri"/>
                      </a:endParaRPr>
                    </a:p>
                    <a:p>
                      <a:pPr algn="just">
                        <a:defRPr/>
                      </a:pPr>
                      <a:endParaRPr lang="fr-FR" sz="900" spc="-1" dirty="0">
                        <a:solidFill>
                          <a:srgbClr val="000000"/>
                        </a:solidFill>
                        <a:latin typeface="+mn-lt"/>
                        <a:cs typeface="Calibri"/>
                      </a:endParaRPr>
                    </a:p>
                  </a:txBody>
                  <a:tcPr marL="68580" marR="68580" marT="0" marB="0" anchor="ctr">
                    <a:lnL w="12700" algn="ctr">
                      <a:noFill/>
                    </a:lnL>
                    <a:lnR w="12700" algn="ctr">
                      <a:noFill/>
                    </a:lnR>
                    <a:lnT w="12700" algn="ctr">
                      <a:noFill/>
                    </a:lnT>
                    <a:lnB w="12700" algn="ctr">
                      <a:noFill/>
                    </a:lnB>
                    <a:solidFill>
                      <a:srgbClr val="F6FBFC">
                        <a:alpha val="20000"/>
                      </a:srgbClr>
                    </a:solidFill>
                  </a:tcPr>
                </a:tc>
                <a:extLst>
                  <a:ext uri="{0D108BD9-81ED-4DB2-BD59-A6C34878D82A}">
                    <a16:rowId xmlns:a16="http://schemas.microsoft.com/office/drawing/2014/main" val="10001"/>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715327289"/>
              </p:ext>
            </p:extLst>
          </p:nvPr>
        </p:nvGraphicFramePr>
        <p:xfrm>
          <a:off x="-8255" y="6354812"/>
          <a:ext cx="7559675" cy="1284741"/>
        </p:xfrm>
        <a:graphic>
          <a:graphicData uri="http://schemas.openxmlformats.org/drawingml/2006/table">
            <a:tbl>
              <a:tblPr firstRow="1" firstCol="1" bandRow="1"/>
              <a:tblGrid>
                <a:gridCol w="7559675">
                  <a:extLst>
                    <a:ext uri="{9D8B030D-6E8A-4147-A177-3AD203B41FA5}">
                      <a16:colId xmlns:a16="http://schemas.microsoft.com/office/drawing/2014/main" val="20000"/>
                    </a:ext>
                  </a:extLst>
                </a:gridCol>
              </a:tblGrid>
              <a:tr h="152400">
                <a:tc>
                  <a:txBody>
                    <a:bodyPr/>
                    <a:lstStyle/>
                    <a:p>
                      <a:pPr marL="0" marR="0" lvl="0" indent="0" algn="ctr" defTabSz="685800">
                        <a:lnSpc>
                          <a:spcPct val="100000"/>
                        </a:lnSpc>
                        <a:spcBef>
                          <a:spcPts val="0"/>
                        </a:spcBef>
                        <a:spcAft>
                          <a:spcPts val="0"/>
                        </a:spcAft>
                        <a:buClrTx/>
                        <a:buSzTx/>
                        <a:buFontTx/>
                        <a:buNone/>
                        <a:defRPr/>
                      </a:pPr>
                      <a:r>
                        <a:rPr lang="fr-FR" sz="1200" b="1" strike="noStrike" spc="-1">
                          <a:solidFill>
                            <a:srgbClr val="FFFFFF"/>
                          </a:solidFill>
                          <a:latin typeface="Century Gothic"/>
                          <a:ea typeface="DejaVu Sans"/>
                          <a:cs typeface="+mn-cs"/>
                        </a:rPr>
                        <a:t>Indicateurs de réalisation</a:t>
                      </a:r>
                      <a:endParaRPr/>
                    </a:p>
                  </a:txBody>
                  <a:tcPr marL="68580" marR="68580" marT="0" marB="0" anchor="ctr">
                    <a:lnL w="12700" algn="ctr">
                      <a:noFill/>
                    </a:lnL>
                    <a:lnR w="12700" algn="ctr">
                      <a:noFill/>
                    </a:lnR>
                    <a:lnT w="12700" algn="ctr">
                      <a:noFill/>
                    </a:lnT>
                    <a:lnB w="12700" algn="ctr">
                      <a:noFill/>
                    </a:lnB>
                    <a:solidFill>
                      <a:srgbClr val="31849B"/>
                    </a:solidFill>
                  </a:tcPr>
                </a:tc>
                <a:extLst>
                  <a:ext uri="{0D108BD9-81ED-4DB2-BD59-A6C34878D82A}">
                    <a16:rowId xmlns:a16="http://schemas.microsoft.com/office/drawing/2014/main" val="10000"/>
                  </a:ext>
                </a:extLst>
              </a:tr>
              <a:tr h="1101861">
                <a:tc>
                  <a:txBody>
                    <a:bodyPr/>
                    <a:lstStyle/>
                    <a:p>
                      <a:pPr algn="l">
                        <a:spcBef>
                          <a:spcPts val="300"/>
                        </a:spcBef>
                        <a:spcAft>
                          <a:spcPts val="0"/>
                        </a:spcAft>
                        <a:defRPr/>
                      </a:pPr>
                      <a:r>
                        <a:rPr lang="fr-FR" sz="900"/>
                        <a:t> </a:t>
                      </a:r>
                      <a:endParaRPr/>
                    </a:p>
                    <a:p>
                      <a:pPr marL="0" marR="71755" lvl="0" indent="0" algn="l" defTabSz="914400">
                        <a:lnSpc>
                          <a:spcPct val="100000"/>
                        </a:lnSpc>
                        <a:spcBef>
                          <a:spcPts val="0"/>
                        </a:spcBef>
                        <a:spcAft>
                          <a:spcPts val="0"/>
                        </a:spcAft>
                        <a:buClrTx/>
                        <a:buSzTx/>
                        <a:buFontTx/>
                        <a:buNone/>
                        <a:tabLst>
                          <a:tab pos="151765" algn="l"/>
                        </a:tabLst>
                        <a:defRPr/>
                      </a:pPr>
                      <a:r>
                        <a:rPr lang="fr-FR" sz="1000"/>
                        <a:t>-  </a:t>
                      </a:r>
                      <a:r>
                        <a:rPr lang="fr-FR" sz="1000" spc="-1">
                          <a:solidFill>
                            <a:srgbClr val="000000"/>
                          </a:solidFill>
                          <a:latin typeface="+mn-lt"/>
                        </a:rPr>
                        <a:t>Nombre de missions d’appui technique aux services instructeurs réalisées/projet</a:t>
                      </a:r>
                      <a:endParaRPr lang="fr-FR" sz="1000"/>
                    </a:p>
                    <a:p>
                      <a:pPr marR="71755" algn="l">
                        <a:lnSpc>
                          <a:spcPct val="100000"/>
                        </a:lnSpc>
                        <a:spcAft>
                          <a:spcPts val="0"/>
                        </a:spcAft>
                        <a:tabLst>
                          <a:tab pos="151765" algn="l"/>
                        </a:tabLst>
                        <a:defRPr/>
                      </a:pPr>
                      <a:endParaRPr lang="fr-FR" sz="1000">
                        <a:latin typeface="Calibri"/>
                        <a:ea typeface="Calibri"/>
                        <a:cs typeface="Times New Roman"/>
                      </a:endParaRPr>
                    </a:p>
                  </a:txBody>
                  <a:tcPr marL="68580" marR="68580" marT="72000" marB="0">
                    <a:lnL w="12700" algn="ctr">
                      <a:noFill/>
                    </a:lnL>
                    <a:lnR w="12700" algn="ctr">
                      <a:noFill/>
                    </a:lnR>
                    <a:lnT w="12700" algn="ctr">
                      <a:noFill/>
                    </a:lnT>
                    <a:lnB w="12700" algn="ctr">
                      <a:noFill/>
                    </a:lnB>
                    <a:solidFill>
                      <a:srgbClr val="F6FBFC">
                        <a:alpha val="20000"/>
                      </a:srgbClr>
                    </a:solidFill>
                  </a:tcPr>
                </a:tc>
                <a:extLst>
                  <a:ext uri="{0D108BD9-81ED-4DB2-BD59-A6C34878D82A}">
                    <a16:rowId xmlns:a16="http://schemas.microsoft.com/office/drawing/2014/main" val="10001"/>
                  </a:ext>
                </a:extLst>
              </a:tr>
            </a:tbl>
          </a:graphicData>
        </a:graphic>
      </p:graphicFrame>
      <p:graphicFrame>
        <p:nvGraphicFramePr>
          <p:cNvPr id="8" name="Tableau 8"/>
          <p:cNvGraphicFramePr>
            <a:graphicFrameLocks noGrp="1"/>
          </p:cNvGraphicFramePr>
          <p:nvPr>
            <p:extLst>
              <p:ext uri="{D42A27DB-BD31-4B8C-83A1-F6EECF244321}">
                <p14:modId xmlns:p14="http://schemas.microsoft.com/office/powerpoint/2010/main" val="2587965108"/>
              </p:ext>
            </p:extLst>
          </p:nvPr>
        </p:nvGraphicFramePr>
        <p:xfrm>
          <a:off x="-8256" y="-20888"/>
          <a:ext cx="7559676" cy="3005387"/>
        </p:xfrm>
        <a:graphic>
          <a:graphicData uri="http://schemas.openxmlformats.org/drawingml/2006/table">
            <a:tbl>
              <a:tblPr firstRow="1" bandRow="1"/>
              <a:tblGrid>
                <a:gridCol w="7559676">
                  <a:extLst>
                    <a:ext uri="{9D8B030D-6E8A-4147-A177-3AD203B41FA5}">
                      <a16:colId xmlns:a16="http://schemas.microsoft.com/office/drawing/2014/main" val="20000"/>
                    </a:ext>
                  </a:extLst>
                </a:gridCol>
              </a:tblGrid>
              <a:tr h="200359">
                <a:tc>
                  <a:txBody>
                    <a:bodyPr/>
                    <a:lstStyle/>
                    <a:p>
                      <a:pPr marR="2870200" algn="r">
                        <a:lnSpc>
                          <a:spcPct val="100000"/>
                        </a:lnSpc>
                        <a:spcBef>
                          <a:spcPts val="10"/>
                        </a:spcBef>
                        <a:defRPr/>
                      </a:pPr>
                      <a:r>
                        <a:rPr lang="fr-FR" sz="1200" b="1" spc="-5" dirty="0">
                          <a:solidFill>
                            <a:srgbClr val="FFFFFF"/>
                          </a:solidFill>
                          <a:latin typeface="+mn-lt"/>
                          <a:cs typeface="Calibri"/>
                        </a:rPr>
                        <a:t>Description</a:t>
                      </a:r>
                      <a:r>
                        <a:rPr lang="fr-FR" sz="1200" b="1" spc="-10" dirty="0">
                          <a:solidFill>
                            <a:srgbClr val="FFFFFF"/>
                          </a:solidFill>
                          <a:latin typeface="+mn-lt"/>
                          <a:cs typeface="Calibri"/>
                        </a:rPr>
                        <a:t> </a:t>
                      </a:r>
                      <a:r>
                        <a:rPr lang="fr-FR" sz="1200" b="1" spc="-5" dirty="0">
                          <a:solidFill>
                            <a:srgbClr val="FFFFFF"/>
                          </a:solidFill>
                          <a:latin typeface="+mn-lt"/>
                          <a:cs typeface="Calibri"/>
                        </a:rPr>
                        <a:t>des sous-actions</a:t>
                      </a:r>
                      <a:endParaRPr lang="fr-FR" sz="1200" dirty="0">
                        <a:latin typeface="+mn-lt"/>
                        <a:cs typeface="Calibri"/>
                      </a:endParaRPr>
                    </a:p>
                  </a:txBody>
                  <a:tcPr marL="144000" marR="144000" marT="0" marB="0">
                    <a:lnL w="12700" algn="ctr">
                      <a:noFill/>
                    </a:lnL>
                    <a:lnR w="12700" algn="ctr">
                      <a:noFill/>
                    </a:lnR>
                    <a:lnT w="12700" algn="ctr">
                      <a:noFill/>
                    </a:lnT>
                    <a:lnB w="38100" algn="ctr">
                      <a:noFill/>
                    </a:lnB>
                    <a:solidFill>
                      <a:srgbClr val="31849B"/>
                    </a:solidFill>
                  </a:tcPr>
                </a:tc>
                <a:extLst>
                  <a:ext uri="{0D108BD9-81ED-4DB2-BD59-A6C34878D82A}">
                    <a16:rowId xmlns:a16="http://schemas.microsoft.com/office/drawing/2014/main" val="10000"/>
                  </a:ext>
                </a:extLst>
              </a:tr>
              <a:tr h="2805028">
                <a:tc>
                  <a:txBody>
                    <a:bodyPr/>
                    <a:lstStyle/>
                    <a:p>
                      <a:pPr marL="313690" indent="-229235">
                        <a:lnSpc>
                          <a:spcPct val="100000"/>
                        </a:lnSpc>
                        <a:spcBef>
                          <a:spcPts val="565"/>
                        </a:spcBef>
                        <a:buFont typeface="Wingdings"/>
                        <a:buChar char=""/>
                        <a:tabLst>
                          <a:tab pos="313690" algn="l"/>
                          <a:tab pos="314325" algn="l"/>
                        </a:tabLst>
                        <a:defRPr/>
                      </a:pPr>
                      <a:r>
                        <a:rPr lang="fr-FR" sz="1100" b="1" i="0" u="none" strike="noStrike" cap="none" spc="-4" dirty="0">
                          <a:solidFill>
                            <a:schemeClr val="tx1"/>
                          </a:solidFill>
                          <a:latin typeface="+mn-lt"/>
                          <a:ea typeface="+mn-lt"/>
                          <a:cs typeface="Calibri"/>
                        </a:rPr>
                        <a:t>MER 12</a:t>
                      </a:r>
                      <a:r>
                        <a:rPr lang="fr-FR" sz="1100" b="1" spc="-4" dirty="0">
                          <a:latin typeface="+mn-lt"/>
                          <a:cs typeface="Calibri"/>
                        </a:rPr>
                        <a:t>.2</a:t>
                      </a:r>
                      <a:r>
                        <a:rPr lang="fr-FR" sz="1100" b="1" spc="-15" dirty="0">
                          <a:latin typeface="+mn-lt"/>
                          <a:cs typeface="Calibri"/>
                        </a:rPr>
                        <a:t> </a:t>
                      </a:r>
                      <a:r>
                        <a:rPr lang="fr-FR" sz="1100" b="1" dirty="0">
                          <a:latin typeface="+mn-lt"/>
                          <a:cs typeface="Calibri"/>
                        </a:rPr>
                        <a:t>–</a:t>
                      </a:r>
                      <a:r>
                        <a:rPr lang="fr-FR" sz="1100" b="1" spc="-20" dirty="0">
                          <a:latin typeface="+mn-lt"/>
                          <a:cs typeface="Calibri"/>
                        </a:rPr>
                        <a:t> Appui pour l’expertise des études d’impact environnemental</a:t>
                      </a:r>
                      <a:endParaRPr lang="fr-FR" sz="2000" b="1" spc="-20" dirty="0">
                        <a:latin typeface="Times New Roman"/>
                        <a:cs typeface="Times New Roman"/>
                      </a:endParaRPr>
                    </a:p>
                    <a:p>
                      <a:pPr marL="84455" marR="0" lvl="0" indent="0" algn="just" defTabSz="914400">
                        <a:lnSpc>
                          <a:spcPct val="100000"/>
                        </a:lnSpc>
                        <a:spcBef>
                          <a:spcPts val="565"/>
                        </a:spcBef>
                        <a:spcAft>
                          <a:spcPts val="0"/>
                        </a:spcAft>
                        <a:buClrTx/>
                        <a:buSzTx/>
                        <a:buFont typeface="Wingdings"/>
                        <a:buNone/>
                        <a:tabLst>
                          <a:tab pos="313690" algn="l"/>
                          <a:tab pos="314325" algn="l"/>
                        </a:tabLst>
                        <a:defRPr/>
                      </a:pPr>
                      <a:r>
                        <a:rPr lang="fr-FR" sz="1100" dirty="0">
                          <a:latin typeface="+mn-lt"/>
                          <a:cs typeface="Times New Roman"/>
                        </a:rPr>
                        <a:t>La caractérisation de l’état initial est l’un des fondamentaux du suivi de restauration écologique puisqu’il permet, par comparaison, d’évaluer le gain obtenu. Ces éléments doivent figurer dans les études d’impact environnemental.</a:t>
                      </a:r>
                      <a:endParaRPr dirty="0"/>
                    </a:p>
                    <a:p>
                      <a:pPr marL="84455" marR="0" lvl="0" indent="0" algn="just" defTabSz="914400">
                        <a:lnSpc>
                          <a:spcPct val="100000"/>
                        </a:lnSpc>
                        <a:spcBef>
                          <a:spcPts val="565"/>
                        </a:spcBef>
                        <a:spcAft>
                          <a:spcPts val="0"/>
                        </a:spcAft>
                        <a:buClrTx/>
                        <a:buSzTx/>
                        <a:buFont typeface="Wingdings"/>
                        <a:buNone/>
                        <a:tabLst>
                          <a:tab pos="313690" algn="l"/>
                          <a:tab pos="314325" algn="l"/>
                        </a:tabLst>
                        <a:defRPr/>
                      </a:pPr>
                      <a:r>
                        <a:rPr lang="fr-FR" sz="1100" dirty="0">
                          <a:latin typeface="+mn-lt"/>
                          <a:cs typeface="Times New Roman"/>
                        </a:rPr>
                        <a:t>L’OFB pourra proposer au service instructeur un appui au dimensionnement des mesures ERC et à l’analyse des études environnementales commanditées  par le maitre d’ouvrage.</a:t>
                      </a:r>
                      <a:endParaRPr dirty="0"/>
                    </a:p>
                    <a:p>
                      <a:pPr marL="84455" marR="0" lvl="0" indent="0" defTabSz="914400">
                        <a:lnSpc>
                          <a:spcPct val="100000"/>
                        </a:lnSpc>
                        <a:spcBef>
                          <a:spcPts val="565"/>
                        </a:spcBef>
                        <a:spcAft>
                          <a:spcPts val="0"/>
                        </a:spcAft>
                        <a:buClrTx/>
                        <a:buSzTx/>
                        <a:buFont typeface="Wingdings"/>
                        <a:buNone/>
                        <a:tabLst>
                          <a:tab pos="313690" algn="l"/>
                          <a:tab pos="314325" algn="l"/>
                        </a:tabLst>
                        <a:defRPr/>
                      </a:pPr>
                      <a:endParaRPr lang="fr-FR" sz="1100" dirty="0">
                        <a:latin typeface="+mn-lt"/>
                        <a:cs typeface="Times New Roman"/>
                      </a:endParaRPr>
                    </a:p>
                    <a:p>
                      <a:pPr marL="255905" marR="0" lvl="0" indent="-171450" defTabSz="914400">
                        <a:lnSpc>
                          <a:spcPct val="100000"/>
                        </a:lnSpc>
                        <a:spcBef>
                          <a:spcPts val="565"/>
                        </a:spcBef>
                        <a:spcAft>
                          <a:spcPts val="0"/>
                        </a:spcAft>
                        <a:buClrTx/>
                        <a:buSzTx/>
                        <a:buFont typeface="Wingdings"/>
                        <a:buChar char="Ø"/>
                        <a:tabLst>
                          <a:tab pos="313690" algn="l"/>
                          <a:tab pos="314325" algn="l"/>
                        </a:tabLst>
                        <a:defRPr/>
                      </a:pPr>
                      <a:r>
                        <a:rPr lang="fr-FR" sz="1100" b="1" i="0" u="none" strike="noStrike" cap="none" spc="-4" dirty="0">
                          <a:solidFill>
                            <a:schemeClr val="tx1"/>
                          </a:solidFill>
                          <a:latin typeface="+mn-lt"/>
                          <a:ea typeface="+mn-lt"/>
                          <a:cs typeface="Calibri"/>
                        </a:rPr>
                        <a:t>MER 12</a:t>
                      </a:r>
                      <a:r>
                        <a:rPr lang="fr-FR" sz="1100" b="1" spc="-4" dirty="0">
                          <a:latin typeface="+mn-lt"/>
                          <a:cs typeface="Calibri"/>
                        </a:rPr>
                        <a:t>.3</a:t>
                      </a:r>
                      <a:r>
                        <a:rPr lang="fr-FR" sz="1100" b="1" spc="-15" dirty="0">
                          <a:latin typeface="+mn-lt"/>
                          <a:cs typeface="Calibri"/>
                        </a:rPr>
                        <a:t> </a:t>
                      </a:r>
                      <a:r>
                        <a:rPr lang="fr-FR" sz="1100" b="1" dirty="0">
                          <a:latin typeface="+mn-lt"/>
                          <a:cs typeface="Calibri"/>
                        </a:rPr>
                        <a:t>–</a:t>
                      </a:r>
                      <a:r>
                        <a:rPr lang="fr-FR" sz="1100" b="1" spc="-20" dirty="0">
                          <a:latin typeface="+mn-lt"/>
                          <a:cs typeface="Calibri"/>
                        </a:rPr>
                        <a:t> Appui pour l’expertise des études d’impact environnemental</a:t>
                      </a:r>
                      <a:endParaRPr lang="fr-FR" sz="2000" b="1" spc="-20" dirty="0">
                        <a:latin typeface="Times New Roman"/>
                        <a:cs typeface="Times New Roman"/>
                      </a:endParaRPr>
                    </a:p>
                    <a:p>
                      <a:pPr marL="84455" marR="0" lvl="0" indent="0" algn="just" defTabSz="914400">
                        <a:lnSpc>
                          <a:spcPct val="100000"/>
                        </a:lnSpc>
                        <a:spcBef>
                          <a:spcPts val="565"/>
                        </a:spcBef>
                        <a:spcAft>
                          <a:spcPts val="0"/>
                        </a:spcAft>
                        <a:buClrTx/>
                        <a:buSzTx/>
                        <a:buFont typeface="Wingdings"/>
                        <a:buNone/>
                        <a:tabLst>
                          <a:tab pos="313690" algn="l"/>
                          <a:tab pos="314325" algn="l"/>
                        </a:tabLst>
                        <a:defRPr/>
                      </a:pPr>
                      <a:r>
                        <a:rPr lang="fr-FR" sz="1100" dirty="0">
                          <a:latin typeface="+mn-lt"/>
                          <a:cs typeface="Times New Roman"/>
                        </a:rPr>
                        <a:t>La caractérisation des réponses </a:t>
                      </a:r>
                      <a:r>
                        <a:rPr lang="fr-FR" sz="1100" dirty="0" err="1">
                          <a:latin typeface="+mn-lt"/>
                          <a:cs typeface="Times New Roman"/>
                        </a:rPr>
                        <a:t>hydromorphologiques</a:t>
                      </a:r>
                      <a:r>
                        <a:rPr lang="fr-FR" sz="1100" dirty="0">
                          <a:latin typeface="+mn-lt"/>
                          <a:cs typeface="Times New Roman"/>
                        </a:rPr>
                        <a:t> des systèmes fluviaux restaurés, la dynamique des biocénoses aquatiques post-effacement, l’analyse des effets induits à l’échelle du paysage et des implications sociétales des projets, sont autant de thématiques nécessitant des suivis scientifiques post démantèlement. </a:t>
                      </a:r>
                      <a:endParaRPr dirty="0"/>
                    </a:p>
                    <a:p>
                      <a:pPr marL="84455" marR="0" lvl="0" indent="0" defTabSz="914400">
                        <a:lnSpc>
                          <a:spcPct val="100000"/>
                        </a:lnSpc>
                        <a:spcBef>
                          <a:spcPts val="565"/>
                        </a:spcBef>
                        <a:spcAft>
                          <a:spcPts val="0"/>
                        </a:spcAft>
                        <a:buClrTx/>
                        <a:buSzTx/>
                        <a:buFont typeface="Wingdings"/>
                        <a:buNone/>
                        <a:tabLst>
                          <a:tab pos="313690" algn="l"/>
                          <a:tab pos="314325" algn="l"/>
                        </a:tabLst>
                        <a:defRPr/>
                      </a:pPr>
                      <a:r>
                        <a:rPr lang="fr-FR" sz="1100" dirty="0">
                          <a:latin typeface="+mn-lt"/>
                          <a:cs typeface="Times New Roman"/>
                        </a:rPr>
                        <a:t>L’appui à l’organisation d’un suivi scientifique répondant aux enjeux locaux peut être une des missions confiées à l’OFB et son réseau de partenaires. </a:t>
                      </a:r>
                      <a:endParaRPr dirty="0"/>
                    </a:p>
                  </a:txBody>
                  <a:tcPr marL="180000" marR="180000">
                    <a:lnL w="12700" algn="ctr">
                      <a:noFill/>
                    </a:lnL>
                    <a:lnR w="12700" algn="ctr">
                      <a:noFill/>
                    </a:lnR>
                    <a:lnT w="38100" algn="ctr">
                      <a:noFill/>
                    </a:lnT>
                    <a:lnB w="12700" algn="ctr">
                      <a:noFill/>
                    </a:lnB>
                    <a:solidFill>
                      <a:schemeClr val="bg1"/>
                    </a:solidFill>
                  </a:tcPr>
                </a:tc>
                <a:extLst>
                  <a:ext uri="{0D108BD9-81ED-4DB2-BD59-A6C34878D82A}">
                    <a16:rowId xmlns:a16="http://schemas.microsoft.com/office/drawing/2014/main" val="10001"/>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TotalTime>
  <Words>965</Words>
  <Application>Microsoft Office PowerPoint</Application>
  <DocSecurity>0</DocSecurity>
  <PresentationFormat>Personnalisé</PresentationFormat>
  <Paragraphs>77</Paragraphs>
  <Slides>2</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vt:i4>
      </vt:variant>
    </vt:vector>
  </HeadingPairs>
  <TitlesOfParts>
    <vt:vector size="10" baseType="lpstr">
      <vt:lpstr>Arial</vt:lpstr>
      <vt:lpstr>Calibri</vt:lpstr>
      <vt:lpstr>Century Gothic</vt:lpstr>
      <vt:lpstr>DejaVu Sans</vt:lpstr>
      <vt:lpstr>Microsoft Sans Serif</vt:lpstr>
      <vt:lpstr>Times New Roman</vt:lpstr>
      <vt:lpstr>Wingdings</vt:lpstr>
      <vt:lpstr>Office Theme</vt:lpstr>
      <vt:lpstr>Présentation PowerPoint</vt:lpstr>
      <vt:lpstr>Présentation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LE CLOIREC Ophélie</dc:creator>
  <cp:keywords/>
  <dc:description/>
  <cp:lastModifiedBy>BLANCHARD Pauline</cp:lastModifiedBy>
  <cp:revision>29</cp:revision>
  <dcterms:created xsi:type="dcterms:W3CDTF">2022-12-02T15:43:05Z</dcterms:created>
  <dcterms:modified xsi:type="dcterms:W3CDTF">2023-01-30T08:52:57Z</dcterms:modified>
  <cp:category/>
  <dc:identifier/>
  <cp:contentStatus/>
  <dc:language/>
  <cp:version/>
</cp:coreProperties>
</file>