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  <p:sldId id="257" r:id="rId4"/>
  </p:sldIdLst>
  <p:sldSz cx="7556500" cy="10693400"/>
  <p:notesSz cx="10693400" cy="7556500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96D7684E-F9F6-04E3-5627-5848786983B9}">
  <a:tblStyle styleId="{96D7684E-F9F6-04E3-5627-5848786983B9}" styleName="No Style, No Grid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noFill/>
            </a:ln>
          </a:top>
          <a:bottom>
            <a:ln w="12700">
              <a:noFill/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older 2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3" hidden="0"/>
          <p:cNvSpPr>
            <a:spLocks noGrp="1"/>
          </p:cNvSpPr>
          <p:nvPr isPhoto="0" userDrawn="0">
            <p:ph type="subTitle" idx="4" hasCustomPrompt="0"/>
          </p:nvPr>
        </p:nvSpPr>
        <p:spPr bwMode="auto">
          <a:xfrm>
            <a:off x="1134427" y="5988303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4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Holder 5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8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3" hidden="0"/>
          <p:cNvSpPr>
            <a:spLocks noGrp="1"/>
          </p:cNvSpPr>
          <p:nvPr isPhoto="0" userDrawn="0">
            <p:ph type="body" idx="1" hasCustomPrompt="0"/>
          </p:nvPr>
        </p:nvSpPr>
        <p:spPr bwMode="auto"/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4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Holder 5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8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4" hidden="0"/>
          <p:cNvSpPr>
            <a:spLocks noGrp="1"/>
          </p:cNvSpPr>
          <p:nvPr isPhoto="0" userDrawn="0">
            <p:ph sz="half" idx="3" hasCustomPrompt="0"/>
          </p:nvPr>
        </p:nvSpPr>
        <p:spPr bwMode="auto"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Holder 5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" name="Holder 6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9" name="Holder 7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3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4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7" name="Holder 5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older 2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3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4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older 2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3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4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Holder 5" hidden="0"/>
          <p:cNvSpPr>
            <a:spLocks noGrp="1"/>
          </p:cNvSpPr>
          <p:nvPr isPhoto="0" userDrawn="0">
            <p:ph type="dt" sz="half" idx="6" hasCustomPrompt="0"/>
          </p:nvPr>
        </p:nvSpPr>
        <p:spPr bwMode="auto"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8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naturadapt.com/groups/gestionnaires-interesses-par-la-demarche-d-adaptation-natur-adapt/documents/495/get" TargetMode="External"/><Relationship Id="rId3" Type="http://schemas.openxmlformats.org/officeDocument/2006/relationships/hyperlink" Target="https://issuu.com/zoologicalsocietyoflondon/docs/seabirds_in_ne_atlantic_climate_change" TargetMode="External"/><Relationship Id="rId4" Type="http://schemas.openxmlformats.org/officeDocument/2006/relationships/hyperlink" Target="https://www.lifeadapto.eu/baie-de-lancieux.html" TargetMode="External"/><Relationship Id="rId5" Type="http://schemas.openxmlformats.org/officeDocument/2006/relationships/hyperlink" Target="https://ec.europa.eu/environment/nature/climatechange/pdf/guidance_document_climatechange_web_fr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object 2" hidden="0"/>
          <p:cNvGrpSpPr/>
          <p:nvPr isPhoto="0" userDrawn="0"/>
        </p:nvGrpSpPr>
        <p:grpSpPr bwMode="auto">
          <a:xfrm>
            <a:off x="158242" y="0"/>
            <a:ext cx="7409180" cy="959485"/>
            <a:chOff x="158242" y="0"/>
            <a:chExt cx="7409180" cy="959485"/>
          </a:xfrm>
        </p:grpSpPr>
        <p:sp>
          <p:nvSpPr>
            <p:cNvPr id="5" name="object 3" hidden="0"/>
            <p:cNvSpPr/>
            <p:nvPr isPhoto="0" userDrawn="0"/>
          </p:nvSpPr>
          <p:spPr bwMode="auto">
            <a:xfrm>
              <a:off x="164592" y="4570"/>
              <a:ext cx="7396480" cy="946785"/>
            </a:xfrm>
            <a:custGeom>
              <a:avLst/>
              <a:gdLst/>
              <a:ahLst/>
              <a:cxnLst/>
              <a:rect l="l" t="t" r="r" b="b"/>
              <a:pathLst>
                <a:path w="7396480" h="946785" fill="norm" stroke="1" extrusionOk="0">
                  <a:moveTo>
                    <a:pt x="7395972" y="0"/>
                  </a:moveTo>
                  <a:lnTo>
                    <a:pt x="0" y="0"/>
                  </a:lnTo>
                  <a:lnTo>
                    <a:pt x="74764" y="58144"/>
                  </a:lnTo>
                  <a:lnTo>
                    <a:pt x="186195" y="143509"/>
                  </a:lnTo>
                  <a:lnTo>
                    <a:pt x="246906" y="188821"/>
                  </a:lnTo>
                  <a:lnTo>
                    <a:pt x="310925" y="235455"/>
                  </a:lnTo>
                  <a:lnTo>
                    <a:pt x="344168" y="259165"/>
                  </a:lnTo>
                  <a:lnTo>
                    <a:pt x="378233" y="283085"/>
                  </a:lnTo>
                  <a:lnTo>
                    <a:pt x="413115" y="307173"/>
                  </a:lnTo>
                  <a:lnTo>
                    <a:pt x="448814" y="331388"/>
                  </a:lnTo>
                  <a:lnTo>
                    <a:pt x="485327" y="355691"/>
                  </a:lnTo>
                  <a:lnTo>
                    <a:pt x="522652" y="380040"/>
                  </a:lnTo>
                  <a:lnTo>
                    <a:pt x="560786" y="404395"/>
                  </a:lnTo>
                  <a:lnTo>
                    <a:pt x="599728" y="428716"/>
                  </a:lnTo>
                  <a:lnTo>
                    <a:pt x="639475" y="452963"/>
                  </a:lnTo>
                  <a:lnTo>
                    <a:pt x="680026" y="477093"/>
                  </a:lnTo>
                  <a:lnTo>
                    <a:pt x="721377" y="501068"/>
                  </a:lnTo>
                  <a:lnTo>
                    <a:pt x="763528" y="524847"/>
                  </a:lnTo>
                  <a:lnTo>
                    <a:pt x="806476" y="548388"/>
                  </a:lnTo>
                  <a:lnTo>
                    <a:pt x="850218" y="571652"/>
                  </a:lnTo>
                  <a:lnTo>
                    <a:pt x="894753" y="594598"/>
                  </a:lnTo>
                  <a:lnTo>
                    <a:pt x="940078" y="617186"/>
                  </a:lnTo>
                  <a:lnTo>
                    <a:pt x="986192" y="639375"/>
                  </a:lnTo>
                  <a:lnTo>
                    <a:pt x="1033091" y="661124"/>
                  </a:lnTo>
                  <a:lnTo>
                    <a:pt x="1080775" y="682393"/>
                  </a:lnTo>
                  <a:lnTo>
                    <a:pt x="1129241" y="703141"/>
                  </a:lnTo>
                  <a:lnTo>
                    <a:pt x="1178487" y="723329"/>
                  </a:lnTo>
                  <a:lnTo>
                    <a:pt x="1228510" y="742915"/>
                  </a:lnTo>
                  <a:lnTo>
                    <a:pt x="1279308" y="761858"/>
                  </a:lnTo>
                  <a:lnTo>
                    <a:pt x="1330880" y="780120"/>
                  </a:lnTo>
                  <a:lnTo>
                    <a:pt x="1383223" y="797658"/>
                  </a:lnTo>
                  <a:lnTo>
                    <a:pt x="1436335" y="814432"/>
                  </a:lnTo>
                  <a:lnTo>
                    <a:pt x="1490214" y="830402"/>
                  </a:lnTo>
                  <a:lnTo>
                    <a:pt x="1544858" y="845528"/>
                  </a:lnTo>
                  <a:lnTo>
                    <a:pt x="1600264" y="859768"/>
                  </a:lnTo>
                  <a:lnTo>
                    <a:pt x="1656431" y="873083"/>
                  </a:lnTo>
                  <a:lnTo>
                    <a:pt x="1713357" y="885432"/>
                  </a:lnTo>
                  <a:lnTo>
                    <a:pt x="1771038" y="896773"/>
                  </a:lnTo>
                  <a:lnTo>
                    <a:pt x="1829474" y="907068"/>
                  </a:lnTo>
                  <a:lnTo>
                    <a:pt x="1888661" y="916275"/>
                  </a:lnTo>
                  <a:lnTo>
                    <a:pt x="1948598" y="924353"/>
                  </a:lnTo>
                  <a:lnTo>
                    <a:pt x="2009283" y="931263"/>
                  </a:lnTo>
                  <a:lnTo>
                    <a:pt x="2070714" y="936963"/>
                  </a:lnTo>
                  <a:lnTo>
                    <a:pt x="2132887" y="941414"/>
                  </a:lnTo>
                  <a:lnTo>
                    <a:pt x="2195802" y="944574"/>
                  </a:lnTo>
                  <a:lnTo>
                    <a:pt x="2259457" y="946403"/>
                  </a:lnTo>
                  <a:lnTo>
                    <a:pt x="7395972" y="946403"/>
                  </a:lnTo>
                  <a:lnTo>
                    <a:pt x="7395972" y="0"/>
                  </a:lnTo>
                  <a:close/>
                </a:path>
              </a:pathLst>
            </a:custGeom>
            <a:solidFill>
              <a:srgbClr val="01877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" name="object 4" hidden="0"/>
            <p:cNvSpPr/>
            <p:nvPr isPhoto="0" userDrawn="0"/>
          </p:nvSpPr>
          <p:spPr bwMode="auto">
            <a:xfrm>
              <a:off x="164592" y="4570"/>
              <a:ext cx="7396480" cy="946785"/>
            </a:xfrm>
            <a:custGeom>
              <a:avLst/>
              <a:gdLst/>
              <a:ahLst/>
              <a:cxnLst/>
              <a:rect l="l" t="t" r="r" b="b"/>
              <a:pathLst>
                <a:path w="7396480" h="946785" fill="norm" stroke="1" extrusionOk="0">
                  <a:moveTo>
                    <a:pt x="7395972" y="946403"/>
                  </a:moveTo>
                  <a:lnTo>
                    <a:pt x="2259457" y="946403"/>
                  </a:lnTo>
                  <a:lnTo>
                    <a:pt x="2195802" y="944574"/>
                  </a:lnTo>
                  <a:lnTo>
                    <a:pt x="2132887" y="941414"/>
                  </a:lnTo>
                  <a:lnTo>
                    <a:pt x="2070714" y="936963"/>
                  </a:lnTo>
                  <a:lnTo>
                    <a:pt x="2009283" y="931263"/>
                  </a:lnTo>
                  <a:lnTo>
                    <a:pt x="1948598" y="924353"/>
                  </a:lnTo>
                  <a:lnTo>
                    <a:pt x="1888661" y="916275"/>
                  </a:lnTo>
                  <a:lnTo>
                    <a:pt x="1829474" y="907068"/>
                  </a:lnTo>
                  <a:lnTo>
                    <a:pt x="1771038" y="896773"/>
                  </a:lnTo>
                  <a:lnTo>
                    <a:pt x="1713357" y="885432"/>
                  </a:lnTo>
                  <a:lnTo>
                    <a:pt x="1656431" y="873083"/>
                  </a:lnTo>
                  <a:lnTo>
                    <a:pt x="1600264" y="859768"/>
                  </a:lnTo>
                  <a:lnTo>
                    <a:pt x="1544858" y="845528"/>
                  </a:lnTo>
                  <a:lnTo>
                    <a:pt x="1490214" y="830402"/>
                  </a:lnTo>
                  <a:lnTo>
                    <a:pt x="1436335" y="814432"/>
                  </a:lnTo>
                  <a:lnTo>
                    <a:pt x="1383223" y="797658"/>
                  </a:lnTo>
                  <a:lnTo>
                    <a:pt x="1330880" y="780120"/>
                  </a:lnTo>
                  <a:lnTo>
                    <a:pt x="1279308" y="761858"/>
                  </a:lnTo>
                  <a:lnTo>
                    <a:pt x="1228510" y="742915"/>
                  </a:lnTo>
                  <a:lnTo>
                    <a:pt x="1178487" y="723329"/>
                  </a:lnTo>
                  <a:lnTo>
                    <a:pt x="1129241" y="703141"/>
                  </a:lnTo>
                  <a:lnTo>
                    <a:pt x="1080775" y="682393"/>
                  </a:lnTo>
                  <a:lnTo>
                    <a:pt x="1033091" y="661124"/>
                  </a:lnTo>
                  <a:lnTo>
                    <a:pt x="986192" y="639375"/>
                  </a:lnTo>
                  <a:lnTo>
                    <a:pt x="940078" y="617186"/>
                  </a:lnTo>
                  <a:lnTo>
                    <a:pt x="894753" y="594598"/>
                  </a:lnTo>
                  <a:lnTo>
                    <a:pt x="850218" y="571652"/>
                  </a:lnTo>
                  <a:lnTo>
                    <a:pt x="806476" y="548388"/>
                  </a:lnTo>
                  <a:lnTo>
                    <a:pt x="763528" y="524847"/>
                  </a:lnTo>
                  <a:lnTo>
                    <a:pt x="721377" y="501068"/>
                  </a:lnTo>
                  <a:lnTo>
                    <a:pt x="680026" y="477093"/>
                  </a:lnTo>
                  <a:lnTo>
                    <a:pt x="639475" y="452963"/>
                  </a:lnTo>
                  <a:lnTo>
                    <a:pt x="599728" y="428716"/>
                  </a:lnTo>
                  <a:lnTo>
                    <a:pt x="560786" y="404395"/>
                  </a:lnTo>
                  <a:lnTo>
                    <a:pt x="522652" y="380040"/>
                  </a:lnTo>
                  <a:lnTo>
                    <a:pt x="485327" y="355691"/>
                  </a:lnTo>
                  <a:lnTo>
                    <a:pt x="448814" y="331388"/>
                  </a:lnTo>
                  <a:lnTo>
                    <a:pt x="413115" y="307173"/>
                  </a:lnTo>
                  <a:lnTo>
                    <a:pt x="378233" y="283085"/>
                  </a:lnTo>
                  <a:lnTo>
                    <a:pt x="344168" y="259165"/>
                  </a:lnTo>
                  <a:lnTo>
                    <a:pt x="310925" y="235455"/>
                  </a:lnTo>
                  <a:lnTo>
                    <a:pt x="278503" y="211993"/>
                  </a:lnTo>
                  <a:lnTo>
                    <a:pt x="246906" y="188821"/>
                  </a:lnTo>
                  <a:lnTo>
                    <a:pt x="216136" y="165980"/>
                  </a:lnTo>
                  <a:lnTo>
                    <a:pt x="157086" y="121450"/>
                  </a:lnTo>
                  <a:lnTo>
                    <a:pt x="101368" y="78727"/>
                  </a:lnTo>
                  <a:lnTo>
                    <a:pt x="49000" y="38135"/>
                  </a:lnTo>
                  <a:lnTo>
                    <a:pt x="0" y="0"/>
                  </a:lnTo>
                  <a:lnTo>
                    <a:pt x="7395972" y="0"/>
                  </a:lnTo>
                </a:path>
              </a:pathLst>
            </a:custGeom>
            <a:grpFill/>
            <a:ln w="12192">
              <a:solidFill>
                <a:srgbClr val="525252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7" name="object 5" hidden="0"/>
          <p:cNvSpPr/>
          <p:nvPr isPhoto="0" userDrawn="0"/>
        </p:nvSpPr>
        <p:spPr bwMode="auto">
          <a:xfrm>
            <a:off x="1481071" y="129030"/>
            <a:ext cx="4926701" cy="226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400" b="1" spc="-35">
                <a:solidFill>
                  <a:srgbClr val="FFFFFF"/>
                </a:solidFill>
                <a:latin typeface="Calibri"/>
                <a:cs typeface="Calibri"/>
              </a:rPr>
              <a:t>TM10 </a:t>
            </a:r>
            <a:r>
              <a:rPr sz="1400" b="1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1400" b="1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fr-FR" sz="1400" b="1" spc="-30">
                <a:solidFill>
                  <a:srgbClr val="FFFFFF"/>
                </a:solidFill>
                <a:latin typeface="Calibri"/>
                <a:cs typeface="Calibri"/>
              </a:rPr>
              <a:t>ADAPTATION AUX </a:t>
            </a:r>
            <a:r>
              <a:rPr lang="fr-FR" sz="1400" b="1" spc="-30">
                <a:solidFill>
                  <a:srgbClr val="FFFFFF"/>
                </a:solidFill>
                <a:latin typeface="Calibri"/>
                <a:cs typeface="Calibri"/>
              </a:rPr>
              <a:t>EFFETS </a:t>
            </a:r>
            <a:r>
              <a:rPr lang="fr-FR" sz="1400" b="1" spc="-30">
                <a:solidFill>
                  <a:srgbClr val="FFFFFF"/>
                </a:solidFill>
                <a:latin typeface="Calibri"/>
                <a:cs typeface="Calibri"/>
              </a:rPr>
              <a:t>DU CHANGEMENT CLIMATIQUE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8" name="object 6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0" y="1103375"/>
          <a:ext cx="7538717" cy="96672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{96D7684E-F9F6-04E3-5627-5848786983B9}</a:tableStyleId>
              </a:tblPr>
              <a:tblGrid>
                <a:gridCol w="1797050"/>
                <a:gridCol w="2133600"/>
                <a:gridCol w="3608068"/>
              </a:tblGrid>
              <a:tr h="353779">
                <a:tc>
                  <a:txBody>
                    <a:bodyPr/>
                    <a:p>
                      <a:pPr marL="62230" marR="259715">
                        <a:lnSpc>
                          <a:spcPct val="101699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900" b="1" spc="-5">
                          <a:latin typeface="Calibri"/>
                          <a:cs typeface="Calibri"/>
                        </a:rPr>
                        <a:t>Habitats</a:t>
                      </a:r>
                      <a:r>
                        <a:rPr sz="900" b="1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d’intérêt </a:t>
                      </a:r>
                      <a:r>
                        <a:rPr sz="900" b="1" spc="-19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communautaire 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concernés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3175" algn="ctr">
                      <a:solidFill>
                        <a:srgbClr val="7A7A7A"/>
                      </a:solidFill>
                    </a:lnL>
                    <a:lnR w="6350" algn="ctr">
                      <a:solidFill>
                        <a:srgbClr val="7A7A7A"/>
                      </a:solidFill>
                    </a:lnR>
                    <a:lnT w="6350" algn="ctr">
                      <a:solidFill>
                        <a:srgbClr val="7A7A7A"/>
                      </a:solidFill>
                    </a:lnT>
                    <a:lnB w="6350" algn="ctr">
                      <a:solidFill>
                        <a:srgbClr val="7A7A7A"/>
                      </a:solidFill>
                    </a:lnB>
                    <a:solidFill>
                      <a:srgbClr val="D4F3E9"/>
                    </a:solidFill>
                  </a:tcPr>
                </a:tc>
                <a:tc gridSpan="2">
                  <a:txBody>
                    <a:bodyPr/>
                    <a:p>
                      <a:pPr marL="63500">
                        <a:lnSpc>
                          <a:spcPct val="100000"/>
                        </a:lnSpc>
                        <a:spcBef>
                          <a:spcPts val="60"/>
                        </a:spcBef>
                        <a:defRPr/>
                      </a:pPr>
                      <a:r>
                        <a:rPr lang="fr-FR" sz="900" b="0" spc="-5">
                          <a:latin typeface="Calibri"/>
                          <a:cs typeface="Calibri"/>
                        </a:rPr>
                        <a:t>Tous les habitats marins et terrestres</a:t>
                      </a:r>
                      <a:endParaRPr sz="900" b="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6350" algn="ctr">
                      <a:solidFill>
                        <a:srgbClr val="7A7A7A"/>
                      </a:solidFill>
                    </a:lnL>
                    <a:lnR w="28575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7A7A7A"/>
                      </a:solidFill>
                    </a:lnT>
                    <a:lnB w="6350" algn="ctr">
                      <a:solidFill>
                        <a:srgbClr val="7A7A7A"/>
                      </a:solidFill>
                    </a:lnB>
                    <a:solidFill>
                      <a:srgbClr val="D4F3E9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377430">
                <a:tc>
                  <a:txBody>
                    <a:bodyPr/>
                    <a:p>
                      <a:pPr marL="62230" marR="287020">
                        <a:lnSpc>
                          <a:spcPct val="101699"/>
                        </a:lnSpc>
                        <a:spcBef>
                          <a:spcPts val="25"/>
                        </a:spcBef>
                        <a:defRPr/>
                      </a:pPr>
                      <a:r>
                        <a:rPr sz="900" b="1" spc="-5">
                          <a:latin typeface="Calibri"/>
                          <a:cs typeface="Calibri"/>
                        </a:rPr>
                        <a:t>Espèces</a:t>
                      </a:r>
                      <a:r>
                        <a:rPr sz="900" b="1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d’intérêt </a:t>
                      </a:r>
                      <a:r>
                        <a:rPr sz="900" b="1" spc="-19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communautaire 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concernées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3175" algn="ctr">
                      <a:solidFill>
                        <a:srgbClr val="7A7A7A"/>
                      </a:solidFill>
                    </a:lnL>
                    <a:lnR w="6350" algn="ctr">
                      <a:solidFill>
                        <a:srgbClr val="7A7A7A"/>
                      </a:solidFill>
                    </a:lnR>
                    <a:lnT w="6350" algn="ctr">
                      <a:solidFill>
                        <a:srgbClr val="7A7A7A"/>
                      </a:solidFill>
                    </a:lnT>
                    <a:lnB w="6350" algn="ctr">
                      <a:solidFill>
                        <a:srgbClr val="7A7A7A"/>
                      </a:solidFill>
                    </a:lnB>
                  </a:tcPr>
                </a:tc>
                <a:tc>
                  <a:txBody>
                    <a:bodyPr/>
                    <a:p>
                      <a:pPr marL="6350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lang="fr-FR" sz="900" b="0" spc="-5">
                          <a:latin typeface="Calibri"/>
                          <a:cs typeface="Calibri"/>
                        </a:rPr>
                        <a:t>Toutes les espèces marines et terrestres</a:t>
                      </a:r>
                      <a:endParaRPr sz="900" b="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 algn="ctr">
                      <a:solidFill>
                        <a:srgbClr val="7A7A7A"/>
                      </a:solidFill>
                    </a:lnL>
                    <a:lnT w="6350" algn="ctr">
                      <a:solidFill>
                        <a:srgbClr val="7A7A7A"/>
                      </a:solidFill>
                    </a:lnT>
                    <a:lnB w="6350" algn="ctr">
                      <a:solidFill>
                        <a:srgbClr val="7A7A7A"/>
                      </a:solidFill>
                    </a:lnB>
                  </a:tcPr>
                </a:tc>
                <a:tc>
                  <a:txBody>
                    <a:bodyPr/>
                    <a:p>
                      <a:pPr marL="1020444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6350" algn="ctr">
                      <a:solidFill>
                        <a:srgbClr val="7A7A7A"/>
                      </a:solidFill>
                    </a:lnR>
                    <a:lnT w="6350" algn="ctr">
                      <a:solidFill>
                        <a:srgbClr val="7A7A7A"/>
                      </a:solidFill>
                    </a:lnT>
                    <a:lnB w="6350" algn="ctr">
                      <a:solidFill>
                        <a:srgbClr val="7A7A7A"/>
                      </a:solidFill>
                    </a:lnB>
                  </a:tcPr>
                </a:tc>
              </a:tr>
              <a:tr h="235516">
                <a:tc>
                  <a:txBody>
                    <a:bodyPr/>
                    <a:p>
                      <a:pPr marL="6223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00" b="1" spc="-5">
                          <a:latin typeface="Calibri"/>
                          <a:cs typeface="Calibri"/>
                        </a:rPr>
                        <a:t>Secteur</a:t>
                      </a:r>
                      <a:r>
                        <a:rPr sz="900" b="1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concerné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 algn="ctr">
                      <a:solidFill>
                        <a:srgbClr val="7A7A7A"/>
                      </a:solidFill>
                    </a:lnL>
                    <a:lnR w="6350" algn="ctr">
                      <a:solidFill>
                        <a:srgbClr val="7A7A7A"/>
                      </a:solidFill>
                    </a:lnR>
                    <a:lnT w="6350" algn="ctr">
                      <a:solidFill>
                        <a:srgbClr val="7A7A7A"/>
                      </a:solidFill>
                    </a:lnT>
                    <a:lnB w="6350" algn="ctr">
                      <a:solidFill>
                        <a:srgbClr val="7A7A7A"/>
                      </a:solidFill>
                    </a:lnB>
                    <a:solidFill>
                      <a:srgbClr val="D4F3E9"/>
                    </a:solidFill>
                  </a:tcPr>
                </a:tc>
                <a:tc gridSpan="2">
                  <a:txBody>
                    <a:bodyPr/>
                    <a:p>
                      <a:pPr marL="6350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lang="fr-FR" sz="900" b="0" spc="-5">
                          <a:latin typeface="+mn-lt"/>
                          <a:cs typeface="Calibri"/>
                        </a:rPr>
                        <a:t>Ensemble du site Natura 2000</a:t>
                      </a:r>
                      <a:endParaRPr lang="fr-FR" sz="900" b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6350" algn="ctr">
                      <a:solidFill>
                        <a:srgbClr val="7A7A7A"/>
                      </a:solidFill>
                    </a:lnL>
                    <a:lnR w="28575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7A7A7A"/>
                      </a:solidFill>
                    </a:lnT>
                    <a:lnB w="6350" algn="ctr">
                      <a:solidFill>
                        <a:srgbClr val="7A7A7A"/>
                      </a:solidFill>
                    </a:lnB>
                    <a:solidFill>
                      <a:srgbClr val="D4F3E9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</a:tbl>
          </a:graphicData>
        </a:graphic>
      </p:graphicFrame>
      <p:graphicFrame>
        <p:nvGraphicFramePr>
          <p:cNvPr id="9" name="object 7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0" y="2146300"/>
          <a:ext cx="7554595" cy="1563664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{96D7684E-F9F6-04E3-5627-5848786983B9}</a:tableStyleId>
              </a:tblPr>
              <a:tblGrid>
                <a:gridCol w="2770138"/>
                <a:gridCol w="4784457"/>
              </a:tblGrid>
              <a:tr h="248072">
                <a:tc gridSpan="2">
                  <a:txBody>
                    <a:bodyPr/>
                    <a:p>
                      <a:pPr marL="68580" algn="ctr">
                        <a:lnSpc>
                          <a:spcPts val="1420"/>
                        </a:lnSpc>
                        <a:defRPr/>
                      </a:pP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Lien</a:t>
                      </a:r>
                      <a:r>
                        <a:rPr sz="12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avec</a:t>
                      </a:r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les</a:t>
                      </a:r>
                      <a:r>
                        <a:rPr sz="12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objectifs</a:t>
                      </a:r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opérationnels</a:t>
                      </a:r>
                      <a:r>
                        <a:rPr sz="12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et les</a:t>
                      </a:r>
                      <a:r>
                        <a:rPr sz="1200" b="1" spc="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autres</a:t>
                      </a:r>
                      <a:r>
                        <a:rPr sz="1200" b="1" spc="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mesures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solidFill>
                      <a:srgbClr val="01B199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315592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 marL="6858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1000" b="1" spc="-5">
                          <a:latin typeface="Calibri"/>
                          <a:cs typeface="Calibri"/>
                        </a:rPr>
                        <a:t>Objectifs</a:t>
                      </a:r>
                      <a:r>
                        <a:rPr sz="1000" b="1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>
                          <a:latin typeface="Calibri"/>
                          <a:cs typeface="Calibri"/>
                        </a:rPr>
                        <a:t>opérationnels</a:t>
                      </a:r>
                      <a:r>
                        <a:rPr sz="1000" b="1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>
                          <a:latin typeface="Calibri"/>
                          <a:cs typeface="Calibri"/>
                        </a:rPr>
                        <a:t>: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29539" indent="-90170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Microsoft Sans Serif"/>
                        <a:buChar char="-"/>
                        <a:tabLst>
                          <a:tab pos="129539" algn="l"/>
                        </a:tabLst>
                        <a:defRPr/>
                      </a:pPr>
                      <a:r>
                        <a:rPr lang="fr-FR" sz="900" spc="-5">
                          <a:latin typeface="Calibri"/>
                          <a:cs typeface="Calibri"/>
                        </a:rPr>
                        <a:t>Tenir compte des effets des changements globaux dans la définition des modalités de gestion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39369" indent="0">
                        <a:lnSpc>
                          <a:spcPct val="100000"/>
                        </a:lnSpc>
                        <a:spcBef>
                          <a:spcPts val="40"/>
                        </a:spcBef>
                        <a:buFont typeface="Microsoft Sans Serif"/>
                        <a:buNone/>
                        <a:tabLst>
                          <a:tab pos="129539" algn="l"/>
                        </a:tabLst>
                        <a:defRPr/>
                      </a:pPr>
                      <a:endParaRPr sz="9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Microsoft Sans Serif"/>
                        <a:buChar char="-"/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000" b="1" spc="-5">
                          <a:latin typeface="Calibri"/>
                          <a:cs typeface="Calibri"/>
                        </a:rPr>
                        <a:t>Mesures</a:t>
                      </a:r>
                      <a:r>
                        <a:rPr sz="1000" b="1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>
                          <a:latin typeface="Calibri"/>
                          <a:cs typeface="Calibri"/>
                        </a:rPr>
                        <a:t>: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29539" indent="-90170">
                        <a:lnSpc>
                          <a:spcPct val="100000"/>
                        </a:lnSpc>
                        <a:spcBef>
                          <a:spcPts val="40"/>
                        </a:spcBef>
                        <a:buFont typeface="Microsoft Sans Serif"/>
                        <a:buChar char="-"/>
                        <a:tabLst>
                          <a:tab pos="129539" algn="l"/>
                        </a:tabLst>
                        <a:defRPr/>
                      </a:pPr>
                      <a:r>
                        <a:rPr lang="fr-FR" sz="900" spc="-5">
                          <a:latin typeface="Calibri"/>
                          <a:cs typeface="Calibri"/>
                        </a:rPr>
                        <a:t>TER4 – Maintien de l’ouverture des habitats d’intérêt communautaire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object 8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0" y="4336094"/>
          <a:ext cx="7554595" cy="5993177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{96D7684E-F9F6-04E3-5627-5848786983B9}</a:tableStyleId>
              </a:tblPr>
              <a:tblGrid>
                <a:gridCol w="7554595"/>
              </a:tblGrid>
              <a:tr h="222503">
                <a:tc>
                  <a:txBody>
                    <a:bodyPr/>
                    <a:p>
                      <a:pPr marR="2884170" algn="r">
                        <a:lnSpc>
                          <a:spcPct val="100000"/>
                        </a:lnSpc>
                        <a:spcBef>
                          <a:spcPts val="10"/>
                        </a:spcBef>
                        <a:defRPr/>
                      </a:pP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Contexte</a:t>
                      </a:r>
                      <a:r>
                        <a:rPr sz="12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et</a:t>
                      </a: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problématiques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solidFill>
                      <a:srgbClr val="01B199"/>
                    </a:solidFill>
                  </a:tcPr>
                </a:tc>
              </a:tr>
              <a:tr h="2084247"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Les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effets du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changement climatique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sont en cours et de nombreuses manifestations sont déjà perceptibles sur le territoire, notamment des variations des conditions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météorologiques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(réchauffement des eaux et de l’air, changement des régimes de précipitations, etc.) qui impactent directement le fonctionnement des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espèces et habitats des écosystèmes marins et terrestres locaux.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 assiste notamment à la remontée vers le Nord de certaines espèces, au développement de maladies (par exemple sur les arbres) ou encore à la disparition de certaines espèces non adaptées aux variations climatiques.</a:t>
                      </a:r>
                      <a:endParaRPr/>
                    </a:p>
                    <a:p>
                      <a:pPr algn="just">
                        <a:defRPr/>
                      </a:pPr>
                      <a:endParaRPr lang="fr-FR" sz="9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defRPr/>
                      </a:pP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Dans ce contexte de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changement global,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dont les effets sont déjà visibles et le seront de plus en plus dans le futur, il est primordial d’anticiper les impacts en appliquant dès maintenant une gestion adaptée.</a:t>
                      </a:r>
                      <a:endParaRPr/>
                    </a:p>
                    <a:p>
                      <a:pPr algn="just">
                        <a:defRPr/>
                      </a:pP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/>
                    </a:p>
                    <a:p>
                      <a:pPr algn="just">
                        <a:defRPr/>
                      </a:pP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L’objectif est donc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d’adapter les pratiques de gestion aux effets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changement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climatique,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tels que l’augmentation des feux (entretien des milieux, actions « coupe-feu »), l’augmentation du niveau de la mer ou encore la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prolifération d’espèces non indigènes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/>
                    </a:p>
                    <a:p>
                      <a:pPr algn="just">
                        <a:defRPr/>
                      </a:pP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Dans le cas de l’élévation du niveau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mer, la Baie de Lancieux a fait partie des 10 sites pilotes du projet Life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adapto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(2015-2022) piloté par le Conservatoire du littoral. A travers une approche pluridisciplinaire (économique, sociologique, écologique, etc.), ce projet a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privilégié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une gestion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adaptative à l’évolution du trait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côte 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 au risque croissant et répété de submersion marine.</a:t>
                      </a:r>
                      <a:endParaRPr lang="fr-FR" sz="9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defRPr/>
                      </a:pPr>
                      <a:endParaRPr lang="fr-FR" sz="900" spc="-1">
                        <a:solidFill>
                          <a:srgbClr val="000000"/>
                        </a:solidFill>
                        <a:latin typeface="+mn-lt"/>
                        <a:ea typeface="DejaVu Sans"/>
                      </a:endParaRPr>
                    </a:p>
                  </a:txBody>
                  <a:tcPr marL="72000" marR="72000" marT="80644" marB="0"/>
                </a:tc>
              </a:tr>
              <a:tr h="222503">
                <a:tc>
                  <a:txBody>
                    <a:bodyPr/>
                    <a:p>
                      <a:pPr marR="2870200" algn="r">
                        <a:lnSpc>
                          <a:spcPct val="100000"/>
                        </a:lnSpc>
                        <a:spcBef>
                          <a:spcPts val="10"/>
                        </a:spcBef>
                        <a:defRPr/>
                      </a:pP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Description</a:t>
                      </a: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des sous-actions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solidFill>
                      <a:srgbClr val="01B199"/>
                    </a:solidFill>
                  </a:tcPr>
                </a:tc>
              </a:tr>
              <a:tr h="1313307">
                <a:tc>
                  <a:txBody>
                    <a:bodyPr/>
                    <a:p>
                      <a:pPr marL="313690" indent="-229235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Wingdings"/>
                        <a:buChar char=""/>
                        <a:tabLst>
                          <a:tab pos="314325" algn="l"/>
                        </a:tabLst>
                        <a:defRPr/>
                      </a:pPr>
                      <a:r>
                        <a:rPr lang="fr-FR" sz="900" b="1" u="sng" spc="-5">
                          <a:latin typeface="+mn-lt"/>
                          <a:cs typeface="Calibri"/>
                        </a:rPr>
                        <a:t>TM10.1 </a:t>
                      </a:r>
                      <a:r>
                        <a:rPr lang="fr-FR" sz="900" b="1" u="sng" spc="-5">
                          <a:latin typeface="+mn-lt"/>
                          <a:cs typeface="Calibri"/>
                        </a:rPr>
                        <a:t>– </a:t>
                      </a:r>
                      <a:r>
                        <a:rPr lang="fr-FR" sz="900" b="1" u="sng" spc="-5">
                          <a:latin typeface="+mn-lt"/>
                          <a:cs typeface="Calibri"/>
                        </a:rPr>
                        <a:t>Elaboration d’un diagnostic de vulnérabilité et d’opportunité ainsi que d’un plan d’adaptation à l’échelle du site Natura 2000</a:t>
                      </a:r>
                      <a:r>
                        <a:rPr lang="fr-FR" sz="900" b="1" u="none" spc="-5"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900" b="0" u="none" spc="-5">
                          <a:latin typeface="+mn-lt"/>
                          <a:cs typeface="Calibri"/>
                        </a:rPr>
                        <a:t>(en</a:t>
                      </a:r>
                      <a:r>
                        <a:rPr lang="fr-FR" sz="900" b="0" u="none" spc="-5">
                          <a:latin typeface="+mn-lt"/>
                          <a:cs typeface="Calibri"/>
                        </a:rPr>
                        <a:t> lien avec le LIFE </a:t>
                      </a:r>
                      <a:r>
                        <a:rPr lang="fr-FR" sz="900" b="0" u="none" spc="-5">
                          <a:latin typeface="+mn-lt"/>
                          <a:cs typeface="Calibri"/>
                        </a:rPr>
                        <a:t>Natur’Adapt</a:t>
                      </a:r>
                      <a:r>
                        <a:rPr lang="fr-FR" sz="900" b="0" u="none" spc="-5">
                          <a:latin typeface="+mn-lt"/>
                          <a:cs typeface="Calibri"/>
                        </a:rPr>
                        <a:t>) </a:t>
                      </a:r>
                      <a:endParaRPr/>
                    </a:p>
                    <a:p>
                      <a:pPr marL="713105" lvl="1" indent="-171450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Arial"/>
                        <a:buChar char="•"/>
                        <a:tabLst>
                          <a:tab pos="314325" algn="l"/>
                        </a:tabLst>
                        <a:defRPr/>
                      </a:pPr>
                      <a:r>
                        <a:rPr lang="fr-FR" sz="900" b="0" u="none" spc="-5">
                          <a:latin typeface="+mn-lt"/>
                          <a:cs typeface="Calibri"/>
                        </a:rPr>
                        <a:t>rédiger le récit prospectif et le diagnostic de vulnérabilité et d’opportunité du site N2000 à travers : une analyse climatique (évolution du climat local), des activités humaines, du patrimoine naturel et des actions et moyens de gestion ;</a:t>
                      </a:r>
                      <a:endParaRPr/>
                    </a:p>
                    <a:p>
                      <a:pPr marL="713105" lvl="1" indent="-171450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Arial"/>
                        <a:buChar char="•"/>
                        <a:tabLst>
                          <a:tab pos="314325" algn="l"/>
                        </a:tabLst>
                        <a:defRPr/>
                      </a:pPr>
                      <a:r>
                        <a:rPr lang="fr-FR" sz="900" b="0" u="none" spc="-5">
                          <a:latin typeface="+mn-lt"/>
                          <a:cs typeface="Calibri"/>
                        </a:rPr>
                        <a:t>élaborer un plan d’adaptation à l’échelle du site N2000 via : l’élaboration d’une stratégie d’adaptation, la définition des mesures d’adaptation, la définition du suivi-évolution du plan d’adaptation et la préparation de l’intégration au document d’objectifs.</a:t>
                      </a:r>
                      <a:endParaRPr/>
                    </a:p>
                    <a:p>
                      <a:pPr marL="576000" marR="0" lvl="0" indent="-171450" algn="just" defTabSz="914400">
                        <a:lnSpc>
                          <a:spcPct val="100000"/>
                        </a:lnSpc>
                        <a:spcBef>
                          <a:spcPts val="6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314325" algn="l"/>
                        </a:tabLst>
                        <a:defRPr/>
                      </a:pPr>
                      <a:endParaRPr lang="fr-FR" sz="400"/>
                    </a:p>
                    <a:p>
                      <a:pPr marL="313690" indent="-229235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Wingdings"/>
                        <a:buChar char=""/>
                        <a:tabLst>
                          <a:tab pos="314325" algn="l"/>
                        </a:tabLst>
                        <a:defRPr/>
                      </a:pPr>
                      <a:r>
                        <a:rPr lang="fr-FR" sz="900" b="1" u="sng" spc="-5">
                          <a:latin typeface="+mn-lt"/>
                          <a:cs typeface="Calibri"/>
                        </a:rPr>
                        <a:t>TM10.2 </a:t>
                      </a:r>
                      <a:r>
                        <a:rPr lang="fr-FR" sz="900" b="1" u="sng" spc="-5">
                          <a:latin typeface="+mn-lt"/>
                          <a:cs typeface="Calibri"/>
                        </a:rPr>
                        <a:t>– </a:t>
                      </a:r>
                      <a:r>
                        <a:rPr lang="fr-FR" sz="900" b="1" u="sng" spc="-5">
                          <a:latin typeface="+mn-lt"/>
                          <a:cs typeface="Calibri"/>
                        </a:rPr>
                        <a:t>Adaptation des mesures de gestion face aux</a:t>
                      </a:r>
                      <a:r>
                        <a:rPr lang="fr-FR" sz="900" b="1" u="sng" spc="-5">
                          <a:latin typeface="+mn-lt"/>
                          <a:cs typeface="Calibri"/>
                        </a:rPr>
                        <a:t> conséquences </a:t>
                      </a:r>
                      <a:r>
                        <a:rPr lang="fr-FR" sz="900" b="1" u="sng" spc="-5">
                          <a:latin typeface="+mn-lt"/>
                          <a:cs typeface="Calibri"/>
                        </a:rPr>
                        <a:t>du changement climatique</a:t>
                      </a:r>
                      <a:endParaRPr lang="fr-FR" sz="900" b="1" u="sng" spc="-5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313200" indent="0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Wingdings"/>
                        <a:buNone/>
                        <a:tabLst>
                          <a:tab pos="314325" algn="l"/>
                        </a:tabLst>
                        <a:defRPr/>
                      </a:pPr>
                      <a:r>
                        <a:rPr lang="fr-FR" sz="900" u="none" spc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Anticiper les effets </a:t>
                      </a:r>
                      <a:r>
                        <a:rPr lang="fr-FR" sz="900" u="none" spc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du</a:t>
                      </a:r>
                      <a:r>
                        <a:rPr lang="fr-FR" sz="900" u="none" spc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 changement climatique</a:t>
                      </a:r>
                      <a:r>
                        <a:rPr lang="fr-FR" sz="900" u="none" spc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fr-FR" sz="900" u="none" spc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à travers des mesures de gestion adaptées (liste non exhaustive) : créer des points d’eau dans les habitats, maintenir les milieux ouverts pour limiter la propagation des feux (cf.</a:t>
                      </a:r>
                      <a:r>
                        <a:rPr lang="fr-FR" sz="900" u="none" spc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 fiche-action TER3), choisir des essences d’arbres à planter adaptées aux variations climatiques, etc.</a:t>
                      </a:r>
                      <a:endParaRPr/>
                    </a:p>
                    <a:p>
                      <a:pPr marL="313200" indent="0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Wingdings"/>
                        <a:buNone/>
                        <a:tabLst>
                          <a:tab pos="314325" algn="l"/>
                        </a:tabLst>
                        <a:defRPr/>
                      </a:pPr>
                      <a:r>
                        <a:rPr lang="fr-FR" sz="900" u="none" spc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Adapter les mesures face à l’apparition de nouvelles problématiques liées </a:t>
                      </a:r>
                      <a:r>
                        <a:rPr lang="fr-FR" sz="900" u="none" spc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au changement climatique (cf</a:t>
                      </a:r>
                      <a:r>
                        <a:rPr lang="fr-FR" sz="900" u="none" spc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. sous-action TM10.3).</a:t>
                      </a:r>
                      <a:endParaRPr lang="fr-FR" sz="900" u="sng" spc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576000" lvl="0" indent="-171450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Arial"/>
                        <a:buChar char="•"/>
                        <a:tabLst>
                          <a:tab pos="314325" algn="l"/>
                        </a:tabLst>
                        <a:defRPr/>
                      </a:pPr>
                      <a:endParaRPr lang="fr-FR" sz="400" b="1" u="sng" spc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313690" indent="-229235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Wingdings"/>
                        <a:buChar char=""/>
                        <a:tabLst>
                          <a:tab pos="314325" algn="l"/>
                        </a:tabLst>
                        <a:defRPr/>
                      </a:pPr>
                      <a:r>
                        <a:rPr lang="fr-FR" sz="900" b="1" u="sng" spc="-5">
                          <a:latin typeface="+mn-lt"/>
                          <a:cs typeface="Calibri"/>
                        </a:rPr>
                        <a:t>TM10.3 </a:t>
                      </a:r>
                      <a:r>
                        <a:rPr lang="fr-FR" sz="900" b="1" u="sng" spc="-5">
                          <a:latin typeface="+mn-lt"/>
                          <a:cs typeface="Calibri"/>
                        </a:rPr>
                        <a:t>– </a:t>
                      </a:r>
                      <a:r>
                        <a:rPr lang="fr-FR" sz="900" b="1" u="sng" spc="-1">
                          <a:solidFill>
                            <a:srgbClr val="000000"/>
                          </a:solidFill>
                          <a:latin typeface="+mn-lt"/>
                        </a:rPr>
                        <a:t>Veille sur l’apparition de nouveaux</a:t>
                      </a:r>
                      <a:r>
                        <a:rPr lang="fr-FR" sz="900" b="1" u="sng" spc="-1">
                          <a:solidFill>
                            <a:srgbClr val="000000"/>
                          </a:solidFill>
                          <a:latin typeface="+mn-lt"/>
                        </a:rPr>
                        <a:t> effets dus </a:t>
                      </a:r>
                      <a:r>
                        <a:rPr lang="fr-FR" sz="900" b="1" u="sng" spc="-1">
                          <a:solidFill>
                            <a:srgbClr val="000000"/>
                          </a:solidFill>
                          <a:latin typeface="+mn-lt"/>
                        </a:rPr>
                        <a:t>au changement climatique</a:t>
                      </a:r>
                      <a:endParaRPr/>
                    </a:p>
                    <a:p>
                      <a:pPr marL="3132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Dans</a:t>
                      </a: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 cette sous-action, un partenariat pourrait être développé avec les acteurs socio-économiques du territoire pour faire remonter leurs observations d’évolutions liées </a:t>
                      </a: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au changement climatique (évolutions </a:t>
                      </a: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liées au recul du trait de côte, etc.).</a:t>
                      </a:r>
                      <a:endParaRPr lang="fr-FR" sz="900" spc="-1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71450" indent="-171450" algn="just">
                        <a:lnSpc>
                          <a:spcPct val="100000"/>
                        </a:lnSpc>
                        <a:buFont typeface="Arial"/>
                        <a:buChar char="•"/>
                        <a:defRPr/>
                      </a:pPr>
                      <a:endParaRPr lang="fr-FR" sz="600" b="0" i="0" u="none" strike="noStrike" cap="none" spc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  <a:p>
                      <a:pPr marL="313690" indent="-229235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Wingdings"/>
                        <a:buChar char=""/>
                        <a:tabLst>
                          <a:tab pos="314325" algn="l"/>
                        </a:tabLst>
                        <a:defRPr/>
                      </a:pPr>
                      <a:r>
                        <a:rPr lang="fr-FR" sz="900" b="1" u="sng" spc="-5">
                          <a:latin typeface="+mn-lt"/>
                          <a:cs typeface="Calibri"/>
                        </a:rPr>
                        <a:t>TM10.4 – </a:t>
                      </a:r>
                      <a:r>
                        <a:rPr lang="fr-FR" sz="900" b="1" u="sng" spc="-1">
                          <a:solidFill>
                            <a:srgbClr val="000000"/>
                          </a:solidFill>
                          <a:latin typeface="+mn-lt"/>
                          <a:cs typeface="+mn-cs"/>
                        </a:rPr>
                        <a:t>Sensibilisation</a:t>
                      </a:r>
                      <a:r>
                        <a:rPr lang="fr-FR" sz="900" b="1" u="sng" spc="-1">
                          <a:solidFill>
                            <a:srgbClr val="000000"/>
                          </a:solidFill>
                          <a:latin typeface="+mn-lt"/>
                          <a:cs typeface="+mn-cs"/>
                        </a:rPr>
                        <a:t> du public pour une meilleure compréhension/acceptation des projets de gestion pour s’adapter </a:t>
                      </a:r>
                      <a:r>
                        <a:rPr lang="fr-FR" sz="900" b="1" u="sng" spc="-1">
                          <a:solidFill>
                            <a:srgbClr val="000000"/>
                          </a:solidFill>
                          <a:latin typeface="+mn-lt"/>
                          <a:cs typeface="+mn-cs"/>
                        </a:rPr>
                        <a:t>au changement climatique</a:t>
                      </a:r>
                      <a:endParaRPr/>
                    </a:p>
                    <a:p>
                      <a:pPr marL="313200" indent="0" algn="just">
                        <a:lnSpc>
                          <a:spcPct val="100000"/>
                        </a:lnSpc>
                        <a:spcBef>
                          <a:spcPts val="620"/>
                        </a:spcBef>
                        <a:buFont typeface="Wingdings"/>
                        <a:buNone/>
                        <a:tabLst>
                          <a:tab pos="314325" algn="l"/>
                        </a:tabLst>
                        <a:defRPr/>
                      </a:pP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Informer </a:t>
                      </a: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de manière</a:t>
                      </a: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 générale sur les conséquences </a:t>
                      </a: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du </a:t>
                      </a: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changement climatique sur </a:t>
                      </a:r>
                      <a:r>
                        <a:rPr lang="fr-FR" sz="900" spc="0">
                          <a:solidFill>
                            <a:srgbClr val="000000"/>
                          </a:solidFill>
                          <a:latin typeface="+mn-lt"/>
                        </a:rPr>
                        <a:t>les habitats naturels et les espèces, par exemple à travers des indicateurs (ex. variations du niveau de l’eau via le marégraphe Saint-Malo) ou des comparatifs photos avant/après.</a:t>
                      </a:r>
                      <a:endParaRPr lang="fr-FR" sz="900"/>
                    </a:p>
                  </a:txBody>
                  <a:tcPr marL="72000" marR="72000" marT="80644" marB="0"/>
                </a:tc>
              </a:tr>
            </a:tbl>
          </a:graphicData>
        </a:graphic>
      </p:graphicFrame>
      <p:sp>
        <p:nvSpPr>
          <p:cNvPr id="11" name="object 10" hidden="0"/>
          <p:cNvSpPr/>
          <p:nvPr isPhoto="0" userDrawn="0"/>
        </p:nvSpPr>
        <p:spPr bwMode="auto">
          <a:xfrm>
            <a:off x="61975" y="335381"/>
            <a:ext cx="724915" cy="42191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  <a:defRPr/>
            </a:pPr>
            <a:r>
              <a:rPr sz="1100" spc="-5">
                <a:solidFill>
                  <a:srgbClr val="001F5F"/>
                </a:solidFill>
                <a:latin typeface="Calibri"/>
                <a:cs typeface="Calibri"/>
              </a:rPr>
              <a:t>ZSC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  <a:defRPr/>
            </a:pPr>
            <a:r>
              <a:rPr sz="1100" b="1">
                <a:solidFill>
                  <a:srgbClr val="001F5F"/>
                </a:solidFill>
                <a:latin typeface="Calibri"/>
                <a:cs typeface="Calibri"/>
              </a:rPr>
              <a:t>FR53</a:t>
            </a:r>
            <a:r>
              <a:rPr lang="fr-FR" sz="1100" b="1">
                <a:solidFill>
                  <a:srgbClr val="001F5F"/>
                </a:solidFill>
                <a:latin typeface="Calibri"/>
                <a:cs typeface="Calibri"/>
              </a:rPr>
              <a:t>00012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2" name="object 11" hidden="0"/>
          <p:cNvGrpSpPr/>
          <p:nvPr isPhoto="0" userDrawn="0"/>
        </p:nvGrpSpPr>
        <p:grpSpPr bwMode="auto">
          <a:xfrm>
            <a:off x="6518084" y="278637"/>
            <a:ext cx="624204" cy="659130"/>
            <a:chOff x="6518084" y="278637"/>
            <a:chExt cx="624204" cy="659130"/>
          </a:xfrm>
        </p:grpSpPr>
        <p:sp>
          <p:nvSpPr>
            <p:cNvPr id="13" name="object 12" hidden="0"/>
            <p:cNvSpPr/>
            <p:nvPr isPhoto="0" userDrawn="0"/>
          </p:nvSpPr>
          <p:spPr bwMode="auto">
            <a:xfrm>
              <a:off x="6851903" y="284987"/>
              <a:ext cx="283845" cy="283845"/>
            </a:xfrm>
            <a:custGeom>
              <a:avLst/>
              <a:gdLst/>
              <a:ahLst/>
              <a:cxnLst/>
              <a:rect l="l" t="t" r="r" b="b"/>
              <a:pathLst>
                <a:path w="283845" h="283845" fill="norm" stroke="1" extrusionOk="0">
                  <a:moveTo>
                    <a:pt x="141731" y="0"/>
                  </a:moveTo>
                  <a:lnTo>
                    <a:pt x="96950" y="7229"/>
                  </a:lnTo>
                  <a:lnTo>
                    <a:pt x="58046" y="27358"/>
                  </a:lnTo>
                  <a:lnTo>
                    <a:pt x="27358" y="58046"/>
                  </a:lnTo>
                  <a:lnTo>
                    <a:pt x="7229" y="96950"/>
                  </a:lnTo>
                  <a:lnTo>
                    <a:pt x="0" y="141731"/>
                  </a:lnTo>
                  <a:lnTo>
                    <a:pt x="7229" y="186513"/>
                  </a:lnTo>
                  <a:lnTo>
                    <a:pt x="27358" y="225417"/>
                  </a:lnTo>
                  <a:lnTo>
                    <a:pt x="58046" y="256105"/>
                  </a:lnTo>
                  <a:lnTo>
                    <a:pt x="96950" y="276234"/>
                  </a:lnTo>
                  <a:lnTo>
                    <a:pt x="141731" y="283464"/>
                  </a:lnTo>
                  <a:lnTo>
                    <a:pt x="186513" y="276234"/>
                  </a:lnTo>
                  <a:lnTo>
                    <a:pt x="225417" y="256105"/>
                  </a:lnTo>
                  <a:lnTo>
                    <a:pt x="256105" y="225417"/>
                  </a:lnTo>
                  <a:lnTo>
                    <a:pt x="276234" y="186513"/>
                  </a:lnTo>
                  <a:lnTo>
                    <a:pt x="283464" y="141731"/>
                  </a:lnTo>
                  <a:lnTo>
                    <a:pt x="276234" y="96950"/>
                  </a:lnTo>
                  <a:lnTo>
                    <a:pt x="256105" y="58046"/>
                  </a:lnTo>
                  <a:lnTo>
                    <a:pt x="225417" y="27358"/>
                  </a:lnTo>
                  <a:lnTo>
                    <a:pt x="186513" y="7229"/>
                  </a:lnTo>
                  <a:lnTo>
                    <a:pt x="141731" y="0"/>
                  </a:lnTo>
                  <a:close/>
                </a:path>
              </a:pathLst>
            </a:custGeom>
            <a:solidFill>
              <a:srgbClr val="C55A11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" name="object 13" hidden="0"/>
            <p:cNvSpPr/>
            <p:nvPr isPhoto="0" userDrawn="0"/>
          </p:nvSpPr>
          <p:spPr bwMode="auto">
            <a:xfrm>
              <a:off x="6851903" y="284987"/>
              <a:ext cx="283845" cy="283845"/>
            </a:xfrm>
            <a:custGeom>
              <a:avLst/>
              <a:gdLst/>
              <a:ahLst/>
              <a:cxnLst/>
              <a:rect l="l" t="t" r="r" b="b"/>
              <a:pathLst>
                <a:path w="283845" h="283845" fill="norm" stroke="1" extrusionOk="0">
                  <a:moveTo>
                    <a:pt x="0" y="141731"/>
                  </a:moveTo>
                  <a:lnTo>
                    <a:pt x="7229" y="96950"/>
                  </a:lnTo>
                  <a:lnTo>
                    <a:pt x="27358" y="58046"/>
                  </a:lnTo>
                  <a:lnTo>
                    <a:pt x="58046" y="27358"/>
                  </a:lnTo>
                  <a:lnTo>
                    <a:pt x="96950" y="7229"/>
                  </a:lnTo>
                  <a:lnTo>
                    <a:pt x="141731" y="0"/>
                  </a:lnTo>
                  <a:lnTo>
                    <a:pt x="186513" y="7229"/>
                  </a:lnTo>
                  <a:lnTo>
                    <a:pt x="225417" y="27358"/>
                  </a:lnTo>
                  <a:lnTo>
                    <a:pt x="256105" y="58046"/>
                  </a:lnTo>
                  <a:lnTo>
                    <a:pt x="276234" y="96950"/>
                  </a:lnTo>
                  <a:lnTo>
                    <a:pt x="283464" y="141731"/>
                  </a:lnTo>
                  <a:lnTo>
                    <a:pt x="276234" y="186513"/>
                  </a:lnTo>
                  <a:lnTo>
                    <a:pt x="256105" y="225417"/>
                  </a:lnTo>
                  <a:lnTo>
                    <a:pt x="225417" y="256105"/>
                  </a:lnTo>
                  <a:lnTo>
                    <a:pt x="186513" y="276234"/>
                  </a:lnTo>
                  <a:lnTo>
                    <a:pt x="141731" y="283464"/>
                  </a:lnTo>
                  <a:lnTo>
                    <a:pt x="96950" y="276234"/>
                  </a:lnTo>
                  <a:lnTo>
                    <a:pt x="58046" y="256105"/>
                  </a:lnTo>
                  <a:lnTo>
                    <a:pt x="27358" y="225417"/>
                  </a:lnTo>
                  <a:lnTo>
                    <a:pt x="7229" y="186513"/>
                  </a:lnTo>
                  <a:lnTo>
                    <a:pt x="0" y="141731"/>
                  </a:lnTo>
                  <a:close/>
                </a:path>
              </a:pathLst>
            </a:custGeom>
            <a:grpFill/>
            <a:ln w="12192">
              <a:solidFill>
                <a:srgbClr val="525252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" name="object 14" hidden="0"/>
            <p:cNvSpPr/>
            <p:nvPr isPhoto="0" userDrawn="0"/>
          </p:nvSpPr>
          <p:spPr bwMode="auto">
            <a:xfrm>
              <a:off x="6519671" y="676655"/>
              <a:ext cx="498475" cy="259079"/>
            </a:xfrm>
            <a:custGeom>
              <a:avLst/>
              <a:gdLst/>
              <a:ahLst/>
              <a:cxnLst/>
              <a:rect l="l" t="t" r="r" b="b"/>
              <a:pathLst>
                <a:path w="498475" h="259080" fill="norm" stroke="1" extrusionOk="0">
                  <a:moveTo>
                    <a:pt x="0" y="259079"/>
                  </a:moveTo>
                  <a:lnTo>
                    <a:pt x="498348" y="259079"/>
                  </a:lnTo>
                  <a:lnTo>
                    <a:pt x="498348" y="0"/>
                  </a:lnTo>
                  <a:lnTo>
                    <a:pt x="0" y="0"/>
                  </a:lnTo>
                  <a:lnTo>
                    <a:pt x="0" y="259079"/>
                  </a:lnTo>
                  <a:close/>
                </a:path>
              </a:pathLst>
            </a:custGeom>
            <a:grpFill/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6" name="object 15" hidden="0"/>
          <p:cNvSpPr/>
          <p:nvPr isPhoto="0" userDrawn="0"/>
        </p:nvSpPr>
        <p:spPr bwMode="auto">
          <a:xfrm>
            <a:off x="6523861" y="678178"/>
            <a:ext cx="493395" cy="25527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wrap="square" lIns="0" tIns="36830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290"/>
              </a:spcBef>
              <a:defRPr/>
            </a:pPr>
            <a:r>
              <a:rPr sz="1100" b="1">
                <a:solidFill>
                  <a:srgbClr val="FFFFFF"/>
                </a:solidFill>
                <a:latin typeface="Calibri"/>
                <a:cs typeface="Calibri"/>
              </a:rPr>
              <a:t>DO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7" name="object 16" hidden="0"/>
          <p:cNvSpPr/>
          <p:nvPr isPhoto="0" userDrawn="0"/>
        </p:nvSpPr>
        <p:spPr bwMode="auto">
          <a:xfrm>
            <a:off x="7013447" y="676655"/>
            <a:ext cx="498475" cy="257810"/>
          </a:xfrm>
          <a:custGeom>
            <a:avLst/>
            <a:gdLst/>
            <a:ahLst/>
            <a:cxnLst/>
            <a:rect l="l" t="t" r="r" b="b"/>
            <a:pathLst>
              <a:path w="498475" h="257809" fill="norm" stroke="1" extrusionOk="0">
                <a:moveTo>
                  <a:pt x="0" y="257555"/>
                </a:moveTo>
                <a:lnTo>
                  <a:pt x="498348" y="257555"/>
                </a:lnTo>
                <a:lnTo>
                  <a:pt x="498348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" name="object 17" hidden="0"/>
          <p:cNvSpPr/>
          <p:nvPr isPhoto="0" userDrawn="0"/>
        </p:nvSpPr>
        <p:spPr bwMode="auto">
          <a:xfrm>
            <a:off x="7017257" y="678179"/>
            <a:ext cx="493395" cy="25527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wrap="square" lIns="0" tIns="38735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305"/>
              </a:spcBef>
              <a:defRPr/>
            </a:pPr>
            <a:r>
              <a:rPr sz="1100" b="1">
                <a:solidFill>
                  <a:srgbClr val="FFFFFF"/>
                </a:solidFill>
                <a:latin typeface="Calibri"/>
                <a:cs typeface="Calibri"/>
              </a:rPr>
              <a:t>DHFF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9" name="object 18" hidden="0"/>
          <p:cNvSpPr/>
          <p:nvPr isPhoto="0" userDrawn="0"/>
        </p:nvSpPr>
        <p:spPr bwMode="auto">
          <a:xfrm>
            <a:off x="6694169" y="0"/>
            <a:ext cx="579755" cy="57658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45"/>
              </a:spcBef>
              <a:defRPr/>
            </a:pPr>
            <a:r>
              <a:rPr sz="1400" b="1" spc="-5">
                <a:solidFill>
                  <a:srgbClr val="FFFFFF"/>
                </a:solidFill>
                <a:latin typeface="Calibri"/>
                <a:cs typeface="Calibri"/>
              </a:rPr>
              <a:t>Priorité</a:t>
            </a:r>
            <a:endParaRPr sz="1400">
              <a:latin typeface="Calibri"/>
              <a:cs typeface="Calibri"/>
            </a:endParaRPr>
          </a:p>
          <a:p>
            <a:pPr marL="45085" algn="ctr">
              <a:lnSpc>
                <a:spcPct val="100000"/>
              </a:lnSpc>
              <a:spcBef>
                <a:spcPts val="390"/>
              </a:spcBef>
              <a:defRPr/>
            </a:pPr>
            <a:r>
              <a:rPr sz="1600" b="1" spc="-5">
                <a:solidFill>
                  <a:srgbClr val="FFFFFF"/>
                </a:solidFill>
                <a:latin typeface="Calibri"/>
                <a:cs typeface="Calibri"/>
              </a:rPr>
              <a:t>?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20" name="object 19" hidden="0"/>
          <p:cNvPicPr/>
          <p:nvPr isPhoto="0" userDrawn="0"/>
        </p:nvPicPr>
        <p:blipFill>
          <a:blip r:embed="rId2"/>
          <a:stretch/>
        </p:blipFill>
        <p:spPr bwMode="auto">
          <a:xfrm>
            <a:off x="925067" y="56387"/>
            <a:ext cx="499872" cy="507492"/>
          </a:xfrm>
          <a:prstGeom prst="rect">
            <a:avLst/>
          </a:prstGeom>
        </p:spPr>
      </p:pic>
      <p:pic>
        <p:nvPicPr>
          <p:cNvPr id="21" name="Image 1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0" y="2394373"/>
            <a:ext cx="2703519" cy="1800200"/>
          </a:xfrm>
          <a:prstGeom prst="rect">
            <a:avLst/>
          </a:prstGeom>
        </p:spPr>
      </p:pic>
      <p:sp>
        <p:nvSpPr>
          <p:cNvPr id="22" name="ZoneTexte 21" hidden="0"/>
          <p:cNvSpPr>
            <a:spLocks noAdjustHandles="0" noChangeArrowheads="0"/>
          </p:cNvSpPr>
          <p:nvPr isPhoto="0" userDrawn="0"/>
        </p:nvSpPr>
        <p:spPr bwMode="auto">
          <a:xfrm>
            <a:off x="-33071" y="4003045"/>
            <a:ext cx="27365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700">
                <a:solidFill>
                  <a:schemeClr val="bg1"/>
                </a:solidFill>
              </a:rPr>
              <a:t>©N. LAMONTAGNE &amp; A. COLLIN – Polder de Beaussais en eau</a:t>
            </a:r>
            <a:endParaRPr lang="fr-FR" sz="7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object 2" hidden="0"/>
          <p:cNvSpPr/>
          <p:nvPr isPhoto="0" userDrawn="0"/>
        </p:nvSpPr>
        <p:spPr bwMode="auto">
          <a:xfrm>
            <a:off x="5015" y="1308100"/>
            <a:ext cx="7560945" cy="226060"/>
          </a:xfrm>
          <a:custGeom>
            <a:avLst/>
            <a:gdLst/>
            <a:ahLst/>
            <a:cxnLst/>
            <a:rect l="l" t="t" r="r" b="b"/>
            <a:pathLst>
              <a:path w="7560945" h="226060" fill="norm" stroke="1" extrusionOk="0">
                <a:moveTo>
                  <a:pt x="7560564" y="0"/>
                </a:moveTo>
                <a:lnTo>
                  <a:pt x="0" y="0"/>
                </a:lnTo>
                <a:lnTo>
                  <a:pt x="0" y="10668"/>
                </a:lnTo>
                <a:lnTo>
                  <a:pt x="0" y="224028"/>
                </a:lnTo>
                <a:lnTo>
                  <a:pt x="0" y="225552"/>
                </a:lnTo>
                <a:lnTo>
                  <a:pt x="7560564" y="225552"/>
                </a:lnTo>
                <a:lnTo>
                  <a:pt x="7560564" y="224028"/>
                </a:lnTo>
                <a:lnTo>
                  <a:pt x="7560564" y="10668"/>
                </a:lnTo>
                <a:lnTo>
                  <a:pt x="7560564" y="0"/>
                </a:lnTo>
                <a:close/>
              </a:path>
            </a:pathLst>
          </a:custGeom>
          <a:solidFill>
            <a:srgbClr val="01B199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" name="object 3" hidden="0"/>
          <p:cNvSpPr/>
          <p:nvPr isPhoto="0" userDrawn="0"/>
        </p:nvSpPr>
        <p:spPr bwMode="auto">
          <a:xfrm>
            <a:off x="2964307" y="1311330"/>
            <a:ext cx="16294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200" b="1" spc="-5">
                <a:solidFill>
                  <a:srgbClr val="FFFFFF"/>
                </a:solidFill>
                <a:latin typeface="Calibri"/>
                <a:cs typeface="Calibri"/>
              </a:rPr>
              <a:t>Indicateurs</a:t>
            </a:r>
            <a:r>
              <a:rPr sz="1200" b="1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200" b="1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>
                <a:solidFill>
                  <a:srgbClr val="FFFFFF"/>
                </a:solidFill>
                <a:latin typeface="Calibri"/>
                <a:cs typeface="Calibri"/>
              </a:rPr>
              <a:t>réalisation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8" hidden="0"/>
          <p:cNvSpPr/>
          <p:nvPr isPhoto="0" userDrawn="0"/>
        </p:nvSpPr>
        <p:spPr bwMode="auto">
          <a:xfrm>
            <a:off x="68070" y="1616130"/>
            <a:ext cx="7430428" cy="42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 indent="-171450" algn="just">
              <a:lnSpc>
                <a:spcPct val="100000"/>
              </a:lnSpc>
              <a:buFontTx/>
              <a:buChar char="-"/>
              <a:defRPr/>
            </a:pPr>
            <a:r>
              <a:rPr lang="fr-FR" sz="900" spc="-1">
                <a:solidFill>
                  <a:srgbClr val="000000"/>
                </a:solidFill>
              </a:rPr>
              <a:t>Réalisation du diagnostic de vulnérabilité et d’opportunité et du plan d’adaptation à l’échelle du site</a:t>
            </a:r>
            <a:endParaRPr/>
          </a:p>
          <a:p>
            <a:pPr marL="171450" indent="-171450" algn="just">
              <a:lnSpc>
                <a:spcPct val="100000"/>
              </a:lnSpc>
              <a:buFontTx/>
              <a:buChar char="-"/>
              <a:defRPr/>
            </a:pPr>
            <a:r>
              <a:rPr lang="fr-FR" sz="900" spc="-1">
                <a:solidFill>
                  <a:srgbClr val="000000"/>
                </a:solidFill>
              </a:rPr>
              <a:t>Prise en compte des effets du changement climatique dans les modalités de gestion</a:t>
            </a:r>
            <a:endParaRPr/>
          </a:p>
          <a:p>
            <a:pPr marL="171450" indent="-171450" algn="just">
              <a:lnSpc>
                <a:spcPct val="100000"/>
              </a:lnSpc>
              <a:buFontTx/>
              <a:buChar char="-"/>
              <a:defRPr/>
            </a:pPr>
            <a:r>
              <a:rPr lang="fr-FR" sz="900">
                <a:latin typeface="Calibri"/>
                <a:cs typeface="Calibri"/>
              </a:rPr>
              <a:t>Remontées </a:t>
            </a:r>
            <a:r>
              <a:rPr lang="fr-FR" sz="900">
                <a:latin typeface="Calibri"/>
                <a:cs typeface="Calibri"/>
              </a:rPr>
              <a:t>d’observations liées au changement climatique par les acteurs </a:t>
            </a:r>
            <a:r>
              <a:rPr lang="fr-FR" sz="900">
                <a:latin typeface="Calibri"/>
                <a:cs typeface="Calibri"/>
              </a:rPr>
              <a:t>socio-économiques constatées par l’opérateur Natura 2000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13" hidden="0"/>
          <p:cNvSpPr/>
          <p:nvPr isPhoto="0" userDrawn="0"/>
        </p:nvSpPr>
        <p:spPr bwMode="auto">
          <a:xfrm>
            <a:off x="0" y="2451100"/>
            <a:ext cx="7496809" cy="224154"/>
          </a:xfrm>
          <a:custGeom>
            <a:avLst/>
            <a:gdLst/>
            <a:ahLst/>
            <a:cxnLst/>
            <a:rect l="l" t="t" r="r" b="b"/>
            <a:pathLst>
              <a:path w="7496809" h="224154" fill="norm" stroke="1" extrusionOk="0">
                <a:moveTo>
                  <a:pt x="7496556" y="0"/>
                </a:moveTo>
                <a:lnTo>
                  <a:pt x="0" y="0"/>
                </a:lnTo>
                <a:lnTo>
                  <a:pt x="0" y="9144"/>
                </a:lnTo>
                <a:lnTo>
                  <a:pt x="0" y="224028"/>
                </a:lnTo>
                <a:lnTo>
                  <a:pt x="7620" y="224028"/>
                </a:lnTo>
                <a:lnTo>
                  <a:pt x="7427976" y="224028"/>
                </a:lnTo>
                <a:lnTo>
                  <a:pt x="7496556" y="224028"/>
                </a:lnTo>
                <a:lnTo>
                  <a:pt x="7496556" y="9144"/>
                </a:lnTo>
                <a:lnTo>
                  <a:pt x="7496556" y="0"/>
                </a:lnTo>
                <a:close/>
              </a:path>
            </a:pathLst>
          </a:custGeom>
          <a:solidFill>
            <a:srgbClr val="01B199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" name="object 14" hidden="0"/>
          <p:cNvSpPr/>
          <p:nvPr isPhoto="0" userDrawn="0"/>
        </p:nvSpPr>
        <p:spPr bwMode="auto">
          <a:xfrm>
            <a:off x="3354451" y="2455035"/>
            <a:ext cx="7264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200" b="1" spc="-5">
                <a:solidFill>
                  <a:srgbClr val="FFFFFF"/>
                </a:solidFill>
                <a:latin typeface="Calibri"/>
                <a:cs typeface="Calibri"/>
              </a:rPr>
              <a:t>Références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15" hidden="0"/>
          <p:cNvSpPr/>
          <p:nvPr isPhoto="0" userDrawn="0"/>
        </p:nvSpPr>
        <p:spPr bwMode="auto">
          <a:xfrm>
            <a:off x="0" y="2464687"/>
            <a:ext cx="7496809" cy="9525"/>
          </a:xfrm>
          <a:custGeom>
            <a:avLst/>
            <a:gdLst/>
            <a:ahLst/>
            <a:cxnLst/>
            <a:rect l="l" t="t" r="r" b="b"/>
            <a:pathLst>
              <a:path w="7496809" h="9525" fill="norm" stroke="1" extrusionOk="0">
                <a:moveTo>
                  <a:pt x="7496556" y="0"/>
                </a:moveTo>
                <a:lnTo>
                  <a:pt x="0" y="0"/>
                </a:lnTo>
                <a:lnTo>
                  <a:pt x="0" y="9144"/>
                </a:lnTo>
                <a:lnTo>
                  <a:pt x="7496556" y="9144"/>
                </a:lnTo>
                <a:lnTo>
                  <a:pt x="7496556" y="0"/>
                </a:lnTo>
                <a:close/>
              </a:path>
            </a:pathLst>
          </a:custGeom>
          <a:solidFill>
            <a:srgbClr val="01B199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" name="object 16" hidden="0"/>
          <p:cNvSpPr/>
          <p:nvPr isPhoto="0" userDrawn="0"/>
        </p:nvSpPr>
        <p:spPr bwMode="auto">
          <a:xfrm>
            <a:off x="74168" y="2735070"/>
            <a:ext cx="7422640" cy="18133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>
              <a:defRPr/>
            </a:pPr>
            <a:r>
              <a:rPr lang="fr-FR" sz="900"/>
              <a:t>COUDURIER C. </a:t>
            </a:r>
            <a:r>
              <a:rPr lang="fr-FR" sz="900" i="1"/>
              <a:t>et al</a:t>
            </a:r>
            <a:r>
              <a:rPr lang="fr-FR" sz="900"/>
              <a:t>., 2022. Démarche d’adaptation au changement climatique </a:t>
            </a:r>
            <a:r>
              <a:rPr lang="fr-FR" sz="900"/>
              <a:t>Natur’Adapt</a:t>
            </a:r>
            <a:r>
              <a:rPr lang="fr-FR" sz="900"/>
              <a:t> – Guide méthodologique d’élaboration d’un diagnostic de vulnérabilité et d’opportunité et d’un plan d’adaptation à l’échelle d’une aire protégée. LIFE </a:t>
            </a:r>
            <a:r>
              <a:rPr lang="fr-FR" sz="900"/>
              <a:t>Natur’Adapt</a:t>
            </a:r>
            <a:r>
              <a:rPr lang="fr-FR" sz="900"/>
              <a:t> – Réserves Naturelles de France. 111 p. </a:t>
            </a:r>
            <a:endParaRPr lang="fr-FR" sz="900"/>
          </a:p>
          <a:p>
            <a:pPr>
              <a:defRPr/>
            </a:pPr>
            <a:r>
              <a:rPr lang="fr-FR" sz="900" u="sng">
                <a:ea typeface="Calibri"/>
                <a:cs typeface="Calibri"/>
                <a:hlinkClick r:id="rId2" tooltip="https://naturadapt.com/groups/gestionnaires-interesses-par-la-demarche-d-adaptation-natur-adapt/documents/495/get"/>
              </a:rPr>
              <a:t>https://</a:t>
            </a:r>
            <a:r>
              <a:rPr lang="fr-FR" sz="900" u="sng">
                <a:ea typeface="Calibri"/>
                <a:cs typeface="Calibri"/>
                <a:hlinkClick r:id="rId2" tooltip="https://naturadapt.com/groups/gestionnaires-interesses-par-la-demarche-d-adaptation-natur-adapt/documents/495/get"/>
              </a:rPr>
              <a:t>naturadapt.com/groups/gestionnaires-interesses-par-la-demarche-d-adaptation-natur-adapt/documents/495/get</a:t>
            </a:r>
            <a:endParaRPr lang="fr-FR" sz="900">
              <a:ea typeface="Calibri"/>
              <a:cs typeface="Calibri"/>
            </a:endParaRPr>
          </a:p>
          <a:p>
            <a:pPr>
              <a:defRPr/>
            </a:pPr>
            <a:endParaRPr lang="fr-FR" sz="900">
              <a:ea typeface="Calibri"/>
              <a:cs typeface="Calibri"/>
            </a:endParaRPr>
          </a:p>
          <a:p>
            <a:pPr>
              <a:defRPr/>
            </a:pPr>
            <a:r>
              <a:rPr lang="en-US" sz="900"/>
              <a:t>HAKKINEN H. </a:t>
            </a:r>
            <a:r>
              <a:rPr lang="en-US" sz="900" i="1"/>
              <a:t>et al.</a:t>
            </a:r>
            <a:r>
              <a:rPr lang="en-US" sz="900"/>
              <a:t>, 2022. Climate </a:t>
            </a:r>
            <a:r>
              <a:rPr lang="en-US" sz="900"/>
              <a:t>Change Vulnerability and Potential Conservation Actions: Seabirds in the North-East </a:t>
            </a:r>
            <a:r>
              <a:rPr lang="en-US" sz="900"/>
              <a:t>Atlantic. University of Cambridge.</a:t>
            </a:r>
            <a:endParaRPr/>
          </a:p>
          <a:p>
            <a:pPr>
              <a:defRPr/>
            </a:pPr>
            <a:r>
              <a:rPr lang="en-US" sz="900" u="sng">
                <a:hlinkClick r:id="rId3" tooltip="https://issuu.com/zoologicalsocietyoflondon/docs/seabirds_in_ne_atlantic_climate_change"/>
              </a:rPr>
              <a:t>https://</a:t>
            </a:r>
            <a:r>
              <a:rPr lang="en-US" sz="900" u="sng">
                <a:hlinkClick r:id="rId3" tooltip="https://issuu.com/zoologicalsocietyoflondon/docs/seabirds_in_ne_atlantic_climate_change"/>
              </a:rPr>
              <a:t>issuu.com/zoologicalsocietyoflondon/docs/seabirds_in_ne_atlantic_climate_change</a:t>
            </a:r>
            <a:endParaRPr lang="en-US" sz="900"/>
          </a:p>
          <a:p>
            <a:pPr>
              <a:defRPr/>
            </a:pPr>
            <a:endParaRPr lang="en-US" sz="900"/>
          </a:p>
          <a:p>
            <a:pPr>
              <a:defRPr/>
            </a:pPr>
            <a:r>
              <a:rPr lang="en-US" sz="900"/>
              <a:t>Life </a:t>
            </a:r>
            <a:r>
              <a:rPr lang="en-US" sz="900"/>
              <a:t>adapto</a:t>
            </a:r>
            <a:r>
              <a:rPr lang="en-US" sz="900"/>
              <a:t> – site </a:t>
            </a:r>
            <a:r>
              <a:rPr lang="en-US" sz="900"/>
              <a:t>Baie</a:t>
            </a:r>
            <a:r>
              <a:rPr lang="en-US" sz="900"/>
              <a:t> de Lancieux</a:t>
            </a:r>
            <a:endParaRPr/>
          </a:p>
          <a:p>
            <a:pPr>
              <a:defRPr/>
            </a:pPr>
            <a:r>
              <a:rPr lang="en-US" sz="900" u="sng">
                <a:hlinkClick r:id="rId4" tooltip="https://www.lifeadapto.eu/baie-de-lancieux.html"/>
              </a:rPr>
              <a:t>https://</a:t>
            </a:r>
            <a:r>
              <a:rPr lang="en-US" sz="900" u="sng">
                <a:hlinkClick r:id="rId4" tooltip="https://www.lifeadapto.eu/baie-de-lancieux.html"/>
              </a:rPr>
              <a:t>www.lifeadapto.eu/baie-de-lancieux.html</a:t>
            </a:r>
            <a:endParaRPr lang="en-US" sz="900"/>
          </a:p>
          <a:p>
            <a:pPr>
              <a:defRPr/>
            </a:pPr>
            <a:endParaRPr lang="en-US" sz="900"/>
          </a:p>
          <a:p>
            <a:pPr>
              <a:defRPr/>
            </a:pPr>
            <a:r>
              <a:rPr lang="en-US" sz="900"/>
              <a:t>Union </a:t>
            </a:r>
            <a:r>
              <a:rPr lang="en-US" sz="900"/>
              <a:t>Européenne</a:t>
            </a:r>
            <a:r>
              <a:rPr lang="en-US" sz="900"/>
              <a:t>, 2013. </a:t>
            </a:r>
            <a:r>
              <a:rPr lang="en-US" sz="900"/>
              <a:t>Lignes</a:t>
            </a:r>
            <a:r>
              <a:rPr lang="en-US" sz="900"/>
              <a:t> </a:t>
            </a:r>
            <a:r>
              <a:rPr lang="en-US" sz="900"/>
              <a:t>directrices</a:t>
            </a:r>
            <a:r>
              <a:rPr lang="en-US" sz="900"/>
              <a:t> </a:t>
            </a:r>
            <a:r>
              <a:rPr lang="en-US" sz="900"/>
              <a:t>sur</a:t>
            </a:r>
            <a:r>
              <a:rPr lang="en-US" sz="900"/>
              <a:t> le </a:t>
            </a:r>
            <a:r>
              <a:rPr lang="en-US" sz="900"/>
              <a:t>changement</a:t>
            </a:r>
            <a:r>
              <a:rPr lang="en-US" sz="900"/>
              <a:t> </a:t>
            </a:r>
            <a:r>
              <a:rPr lang="en-US" sz="900"/>
              <a:t>climatique</a:t>
            </a:r>
            <a:r>
              <a:rPr lang="en-US" sz="900"/>
              <a:t> et Natura 2000.</a:t>
            </a:r>
            <a:endParaRPr/>
          </a:p>
          <a:p>
            <a:pPr>
              <a:defRPr/>
            </a:pPr>
            <a:r>
              <a:rPr lang="fr-FR" sz="900" u="sng">
                <a:ea typeface="Calibri"/>
                <a:cs typeface="Calibri"/>
                <a:hlinkClick r:id="rId5" tooltip="https://ec.europa.eu/environment/nature/climatechange/pdf/guidance_document_climatechange_web_fr.pdf"/>
              </a:rPr>
              <a:t>https://</a:t>
            </a:r>
            <a:r>
              <a:rPr lang="fr-FR" sz="900" u="sng">
                <a:ea typeface="Calibri"/>
                <a:cs typeface="Calibri"/>
                <a:hlinkClick r:id="rId5" tooltip="https://ec.europa.eu/environment/nature/climatechange/pdf/guidance_document_climatechange_web_fr.pdf"/>
              </a:rPr>
              <a:t>ec.europa.eu/environment/nature/climatechange/pdf/guidance_document_climatechange_web_fr.pdf</a:t>
            </a:r>
            <a:endParaRPr lang="fr-FR" sz="900">
              <a:ea typeface="Calibri"/>
              <a:cs typeface="Calibri"/>
            </a:endParaRPr>
          </a:p>
          <a:p>
            <a:pPr>
              <a:defRPr/>
            </a:pPr>
            <a:endParaRPr lang="fr-FR" sz="900">
              <a:ea typeface="Calibri"/>
              <a:cs typeface="Calibri"/>
            </a:endParaRPr>
          </a:p>
        </p:txBody>
      </p:sp>
      <p:graphicFrame>
        <p:nvGraphicFramePr>
          <p:cNvPr id="11" name="object 17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0" y="-5840"/>
          <a:ext cx="7554593" cy="1108454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{96D7684E-F9F6-04E3-5627-5848786983B9}</a:tableStyleId>
              </a:tblPr>
              <a:tblGrid>
                <a:gridCol w="713105"/>
                <a:gridCol w="3141345"/>
                <a:gridCol w="3700143"/>
              </a:tblGrid>
              <a:tr h="227076">
                <a:tc gridSpan="3"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  <a:defRPr/>
                      </a:pP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Modalités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mise</a:t>
                      </a: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 </a:t>
                      </a: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œuvre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6350" algn="ctr">
                      <a:solidFill>
                        <a:srgbClr val="C8C8C8"/>
                      </a:solidFill>
                    </a:lnB>
                    <a:solidFill>
                      <a:srgbClr val="01B199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76784">
                <a:tc>
                  <a:txBody>
                    <a:bodyPr/>
                    <a:p>
                      <a:pPr marL="8509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00" b="1" spc="-5">
                          <a:latin typeface="Calibri"/>
                          <a:cs typeface="Calibri"/>
                        </a:rPr>
                        <a:t>Sous-action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  <a:solidFill>
                      <a:srgbClr val="D4F3E9"/>
                    </a:solidFill>
                  </a:tcPr>
                </a:tc>
                <a:tc>
                  <a:txBody>
                    <a:bodyPr/>
                    <a:p>
                      <a:pPr marL="8382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00" b="1" spc="-5">
                          <a:latin typeface="Calibri"/>
                          <a:cs typeface="Calibri"/>
                        </a:rPr>
                        <a:t>Maître(s)</a:t>
                      </a:r>
                      <a:r>
                        <a:rPr sz="900" b="1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d’ouvrage potentiel(s)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 algn="ctr">
                      <a:solidFill>
                        <a:srgbClr val="C8C8C8"/>
                      </a:solidFill>
                    </a:lnL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  <a:solidFill>
                      <a:srgbClr val="D4F3E9"/>
                    </a:solidFill>
                  </a:tcPr>
                </a:tc>
                <a:tc>
                  <a:txBody>
                    <a:bodyPr/>
                    <a:p>
                      <a:pPr marL="81915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00" b="1" spc="-5">
                          <a:latin typeface="Calibri"/>
                          <a:cs typeface="Calibri"/>
                        </a:rPr>
                        <a:t>Partenaires</a:t>
                      </a:r>
                      <a:r>
                        <a:rPr sz="900" b="1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potentiels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 algn="ctr">
                      <a:solidFill>
                        <a:srgbClr val="C8C8C8"/>
                      </a:solidFill>
                    </a:lnL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  <a:solidFill>
                      <a:srgbClr val="D4F3E9"/>
                    </a:solidFill>
                  </a:tcPr>
                </a:tc>
              </a:tr>
              <a:tr h="176783">
                <a:tc>
                  <a:txBody>
                    <a:bodyPr/>
                    <a:p>
                      <a:pPr marL="8509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00" b="1" spc="-5">
                          <a:latin typeface="Calibri"/>
                          <a:cs typeface="Calibri"/>
                        </a:rPr>
                        <a:t>TM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10.1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</a:tcPr>
                </a:tc>
                <a:tc rowSpan="4"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tabLst>
                          <a:tab pos="1584324" algn="l"/>
                        </a:tabLst>
                        <a:defRPr/>
                      </a:pPr>
                      <a:r>
                        <a:rPr lang="fr-FR" sz="90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Animateur(s)</a:t>
                      </a:r>
                      <a:r>
                        <a:rPr lang="fr-FR" sz="90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 Natura 2000, CDL, CD35 ou CD22</a:t>
                      </a:r>
                      <a:endParaRPr lang="fr-FR" sz="900">
                        <a:solidFill>
                          <a:schemeClr val="tx1"/>
                        </a:solidFill>
                        <a:latin typeface="Calibri"/>
                        <a:cs typeface="Times New Roman"/>
                      </a:endParaRPr>
                    </a:p>
                  </a:txBody>
                  <a:tcPr marL="72000" marR="72000" marT="12065" marB="0" anchor="ctr">
                    <a:lnL w="6350" algn="ctr">
                      <a:solidFill>
                        <a:srgbClr val="C8C8C8"/>
                      </a:solidFill>
                    </a:lnL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12700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 rowSpan="4">
                  <a:txBody>
                    <a:bodyPr/>
                    <a:p>
                      <a:pPr algn="l">
                        <a:buClr>
                          <a:srgbClr val="000000"/>
                        </a:buClr>
                        <a:defRPr/>
                      </a:pPr>
                      <a:r>
                        <a:rPr lang="fr-FR" sz="900"/>
                        <a:t>Acteurs </a:t>
                      </a:r>
                      <a:r>
                        <a:rPr lang="fr-FR" sz="900"/>
                        <a:t>socio-économiques</a:t>
                      </a:r>
                      <a:r>
                        <a:rPr lang="fr-FR" sz="900"/>
                        <a:t>, RNF (pilot</a:t>
                      </a:r>
                      <a:r>
                        <a:rPr lang="fr-FR" sz="900"/>
                        <a:t>e du </a:t>
                      </a:r>
                      <a:r>
                        <a:rPr lang="fr-FR" sz="900"/>
                        <a:t>LIFE</a:t>
                      </a:r>
                      <a:r>
                        <a:rPr lang="fr-FR" sz="900"/>
                        <a:t> </a:t>
                      </a:r>
                      <a:r>
                        <a:rPr lang="fr-FR" sz="900"/>
                        <a:t>Natur’Adapt</a:t>
                      </a:r>
                      <a:r>
                        <a:rPr lang="fr-FR" sz="900"/>
                        <a:t>), </a:t>
                      </a:r>
                      <a:r>
                        <a:rPr lang="fr-FR" sz="900"/>
                        <a:t>associations environnementales, CBNB, collectivités, CRPF, FDGDON, FREDON</a:t>
                      </a:r>
                      <a:endParaRPr lang="fr-FR" sz="900"/>
                    </a:p>
                  </a:txBody>
                  <a:tcPr marL="72000" marR="72000" marT="0" marB="0" anchor="ctr">
                    <a:lnL w="6350" algn="ctr">
                      <a:solidFill>
                        <a:srgbClr val="C8C8C8"/>
                      </a:solidFill>
                    </a:lnL>
                    <a:lnT w="6350" algn="ctr">
                      <a:solidFill>
                        <a:srgbClr val="C8C8C8"/>
                      </a:solidFill>
                    </a:lnT>
                    <a:lnB w="12700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176783">
                <a:tc>
                  <a:txBody>
                    <a:bodyPr/>
                    <a:p>
                      <a:pPr marL="8509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00" b="1" spc="-5">
                          <a:latin typeface="Calibri"/>
                          <a:cs typeface="Calibri"/>
                        </a:rPr>
                        <a:t>TM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10.2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900">
                        <a:latin typeface="+mj-lt"/>
                        <a:cs typeface="Times New Roman"/>
                      </a:endParaRPr>
                    </a:p>
                  </a:txBody>
                  <a:tcPr marL="72000" marR="72000" marT="0" marB="0">
                    <a:lnL w="6350" algn="ctr">
                      <a:solidFill>
                        <a:srgbClr val="C8C8C8"/>
                      </a:solidFill>
                    </a:lnL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900">
                        <a:latin typeface="+mj-lt"/>
                        <a:cs typeface="Times New Roman"/>
                      </a:endParaRPr>
                    </a:p>
                  </a:txBody>
                  <a:tcPr marL="72000" marR="72000" marT="0" marB="0">
                    <a:lnL w="6350" algn="ctr">
                      <a:solidFill>
                        <a:srgbClr val="C8C8C8"/>
                      </a:solidFill>
                    </a:lnL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  <a:solidFill>
                      <a:srgbClr val="F1F1F1"/>
                    </a:solidFill>
                  </a:tcPr>
                </a:tc>
              </a:tr>
              <a:tr h="175514">
                <a:tc>
                  <a:txBody>
                    <a:bodyPr/>
                    <a:p>
                      <a:pPr marL="8509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00" b="1" spc="-5">
                          <a:latin typeface="Calibri"/>
                          <a:cs typeface="Calibri"/>
                        </a:rPr>
                        <a:t>TM</a:t>
                      </a:r>
                      <a:r>
                        <a:rPr sz="900" b="1" spc="-5">
                          <a:latin typeface="Calibri"/>
                          <a:cs typeface="Calibri"/>
                        </a:rPr>
                        <a:t>10.3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</a:tcPr>
                </a:tc>
                <a:tc vMerge="1"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900">
                        <a:latin typeface="+mj-lt"/>
                        <a:cs typeface="Times New Roman"/>
                      </a:endParaRPr>
                    </a:p>
                  </a:txBody>
                  <a:tcPr marL="72000" marR="72000" marT="0" marB="0">
                    <a:lnL w="6350" algn="ctr">
                      <a:solidFill>
                        <a:srgbClr val="C8C8C8"/>
                      </a:solidFill>
                    </a:lnL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</a:tcPr>
                </a:tc>
                <a:tc vMerge="1"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900">
                        <a:latin typeface="+mj-lt"/>
                        <a:cs typeface="Times New Roman"/>
                      </a:endParaRPr>
                    </a:p>
                  </a:txBody>
                  <a:tcPr marL="72000" marR="72000" marT="0" marB="0">
                    <a:lnL w="6350" algn="ctr">
                      <a:solidFill>
                        <a:srgbClr val="C8C8C8"/>
                      </a:solidFill>
                    </a:lnL>
                    <a:lnT w="6350" algn="ctr">
                      <a:solidFill>
                        <a:srgbClr val="C8C8C8"/>
                      </a:solidFill>
                    </a:lnT>
                    <a:lnB w="6350" algn="ctr">
                      <a:solidFill>
                        <a:srgbClr val="C8C8C8"/>
                      </a:solidFill>
                    </a:lnB>
                  </a:tcPr>
                </a:tc>
              </a:tr>
              <a:tr h="175514">
                <a:tc>
                  <a:txBody>
                    <a:bodyPr/>
                    <a:p>
                      <a:pPr marL="8509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lang="fr-FR" sz="900" b="1">
                          <a:latin typeface="Calibri"/>
                          <a:cs typeface="Calibri"/>
                        </a:rPr>
                        <a:t>TM10.4</a:t>
                      </a:r>
                      <a:endParaRPr sz="900" b="1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12700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900">
                        <a:latin typeface="+mj-lt"/>
                        <a:cs typeface="Times New Roman"/>
                      </a:endParaRPr>
                    </a:p>
                  </a:txBody>
                  <a:tcPr marL="72000" marR="72000" marT="0" marB="0">
                    <a:lnL w="6350" algn="ctr">
                      <a:solidFill>
                        <a:srgbClr val="C8C8C8"/>
                      </a:solidFill>
                    </a:lnL>
                    <a:lnR w="6350" algn="ctr">
                      <a:solidFill>
                        <a:srgbClr val="C8C8C8"/>
                      </a:solidFill>
                    </a:lnR>
                    <a:lnT w="6350" algn="ctr">
                      <a:solidFill>
                        <a:srgbClr val="C8C8C8"/>
                      </a:solidFill>
                    </a:lnT>
                    <a:lnB w="12700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 vMerge="1"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900">
                        <a:latin typeface="+mj-lt"/>
                        <a:cs typeface="Times New Roman"/>
                      </a:endParaRPr>
                    </a:p>
                  </a:txBody>
                  <a:tcPr marL="72000" marR="72000" marT="0" marB="0">
                    <a:lnL w="6350" algn="ctr">
                      <a:solidFill>
                        <a:srgbClr val="C8C8C8"/>
                      </a:solidFill>
                    </a:lnL>
                    <a:lnT w="6350" algn="ctr">
                      <a:solidFill>
                        <a:srgbClr val="C8C8C8"/>
                      </a:solidFill>
                    </a:lnT>
                    <a:lnB w="12700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12" name="object 18" hidden="0"/>
          <p:cNvSpPr/>
          <p:nvPr isPhoto="0" userDrawn="0"/>
        </p:nvSpPr>
        <p:spPr bwMode="auto">
          <a:xfrm>
            <a:off x="7551420" y="240791"/>
            <a:ext cx="6350" cy="530860"/>
          </a:xfrm>
          <a:custGeom>
            <a:avLst/>
            <a:gdLst/>
            <a:ahLst/>
            <a:cxnLst/>
            <a:rect l="l" t="t" r="r" b="b"/>
            <a:pathLst>
              <a:path w="6350" h="530860" fill="norm" stroke="1" extrusionOk="0">
                <a:moveTo>
                  <a:pt x="6096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530352"/>
                </a:lnTo>
                <a:lnTo>
                  <a:pt x="6096" y="530352"/>
                </a:lnTo>
                <a:lnTo>
                  <a:pt x="6096" y="6096"/>
                </a:lnTo>
                <a:lnTo>
                  <a:pt x="6096" y="0"/>
                </a:lnTo>
                <a:close/>
              </a:path>
            </a:pathLst>
          </a:custGeom>
          <a:solidFill>
            <a:srgbClr val="C8C8C8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ONLYOFFICE/6.0.2.5</Application>
  <DocSecurity>0</DocSecurity>
  <PresentationFormat>Personnalisé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LE CLOIREC Ophélie</dc:creator>
  <cp:keywords/>
  <dc:description/>
  <dc:identifier/>
  <dc:language/>
  <cp:lastModifiedBy>Ophelie Le Cloirec</cp:lastModifiedBy>
  <cp:revision>45</cp:revision>
  <dcterms:created xsi:type="dcterms:W3CDTF">2022-12-02T15:44:00Z</dcterms:created>
  <dcterms:modified xsi:type="dcterms:W3CDTF">2023-01-09T15:36:21Z</dcterms:modified>
  <cp:category/>
  <cp:contentStatus/>
  <cp:version/>
</cp:coreProperties>
</file>